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6" r:id="rId2"/>
    <p:sldId id="288" r:id="rId3"/>
    <p:sldId id="267" r:id="rId4"/>
    <p:sldId id="290" r:id="rId5"/>
    <p:sldId id="291" r:id="rId6"/>
    <p:sldId id="292" r:id="rId7"/>
    <p:sldId id="268" r:id="rId8"/>
    <p:sldId id="289" r:id="rId9"/>
    <p:sldId id="293" r:id="rId10"/>
    <p:sldId id="331" r:id="rId11"/>
    <p:sldId id="309" r:id="rId12"/>
    <p:sldId id="310" r:id="rId13"/>
    <p:sldId id="311" r:id="rId14"/>
    <p:sldId id="312" r:id="rId15"/>
    <p:sldId id="329" r:id="rId16"/>
    <p:sldId id="330" r:id="rId17"/>
    <p:sldId id="316" r:id="rId18"/>
    <p:sldId id="317" r:id="rId19"/>
    <p:sldId id="297" r:id="rId20"/>
    <p:sldId id="298" r:id="rId21"/>
    <p:sldId id="299" r:id="rId22"/>
    <p:sldId id="323" r:id="rId23"/>
    <p:sldId id="324" r:id="rId24"/>
    <p:sldId id="325" r:id="rId25"/>
    <p:sldId id="326" r:id="rId26"/>
    <p:sldId id="328" r:id="rId27"/>
    <p:sldId id="327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Orta Stil 4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88099" autoAdjust="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2513-C087-4B07-8415-6D5B3DD23CEB}" type="datetimeFigureOut">
              <a:rPr lang="tr-TR" smtClean="0"/>
              <a:pPr/>
              <a:t>02.12.2019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CDA-D3A3-4849-927B-CE35D13D1B7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2513-C087-4B07-8415-6D5B3DD23CEB}" type="datetimeFigureOut">
              <a:rPr lang="tr-TR" smtClean="0"/>
              <a:pPr/>
              <a:t>02.12.2019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CDA-D3A3-4849-927B-CE35D13D1B7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2513-C087-4B07-8415-6D5B3DD23CEB}" type="datetimeFigureOut">
              <a:rPr lang="tr-TR" smtClean="0"/>
              <a:pPr/>
              <a:t>02.12.2019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CDA-D3A3-4849-927B-CE35D13D1B7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2513-C087-4B07-8415-6D5B3DD23CEB}" type="datetimeFigureOut">
              <a:rPr lang="tr-TR" smtClean="0"/>
              <a:pPr/>
              <a:t>02.12.2019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CDA-D3A3-4849-927B-CE35D13D1B7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2513-C087-4B07-8415-6D5B3DD23CEB}" type="datetimeFigureOut">
              <a:rPr lang="tr-TR" smtClean="0"/>
              <a:pPr/>
              <a:t>02.12.2019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CDA-D3A3-4849-927B-CE35D13D1B7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2513-C087-4B07-8415-6D5B3DD23CEB}" type="datetimeFigureOut">
              <a:rPr lang="tr-TR" smtClean="0"/>
              <a:pPr/>
              <a:t>02.12.2019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CDA-D3A3-4849-927B-CE35D13D1B7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2513-C087-4B07-8415-6D5B3DD23CEB}" type="datetimeFigureOut">
              <a:rPr lang="tr-TR" smtClean="0"/>
              <a:pPr/>
              <a:t>02.12.2019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CDA-D3A3-4849-927B-CE35D13D1B7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2513-C087-4B07-8415-6D5B3DD23CEB}" type="datetimeFigureOut">
              <a:rPr lang="tr-TR" smtClean="0"/>
              <a:pPr/>
              <a:t>02.12.2019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CDA-D3A3-4849-927B-CE35D13D1B7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2513-C087-4B07-8415-6D5B3DD23CEB}" type="datetimeFigureOut">
              <a:rPr lang="tr-TR" smtClean="0"/>
              <a:pPr/>
              <a:t>02.12.2019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CDA-D3A3-4849-927B-CE35D13D1B7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2513-C087-4B07-8415-6D5B3DD23CEB}" type="datetimeFigureOut">
              <a:rPr lang="tr-TR" smtClean="0"/>
              <a:pPr/>
              <a:t>02.12.2019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BCDA-D3A3-4849-927B-CE35D13D1B7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2513-C087-4B07-8415-6D5B3DD23CEB}" type="datetimeFigureOut">
              <a:rPr lang="tr-TR" smtClean="0"/>
              <a:pPr/>
              <a:t>02.12.2019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C04BCDA-D3A3-4849-927B-CE35D13D1B7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382513-C087-4B07-8415-6D5B3DD23CEB}" type="datetimeFigureOut">
              <a:rPr lang="tr-TR" smtClean="0"/>
              <a:pPr/>
              <a:t>02.12.2019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04BCDA-D3A3-4849-927B-CE35D13D1B73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912" y="4995731"/>
            <a:ext cx="2377984" cy="145232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1" y="4995731"/>
            <a:ext cx="2072803" cy="1452326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421640" cy="430601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tr-TR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07-08 Aralık</a:t>
            </a:r>
            <a:r>
              <a:rPr lang="tr-TR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r>
              <a:rPr lang="tr-T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AÖL </a:t>
            </a:r>
            <a:r>
              <a:rPr lang="tr-T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MAÖL ve AÖİHL </a:t>
            </a:r>
            <a:r>
              <a:rPr lang="tr-T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SINAVLARINDA </a:t>
            </a:r>
            <a:r>
              <a:rPr lang="tr-T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DİKKAT EDİLECEK</a:t>
            </a:r>
            <a:br>
              <a:rPr lang="tr-T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HUSUSLAR</a:t>
            </a:r>
          </a:p>
        </p:txBody>
      </p:sp>
    </p:spTree>
    <p:extLst>
      <p:ext uri="{BB962C8B-B14F-4D97-AF65-F5344CB8AC3E}">
        <p14:creationId xmlns:p14="http://schemas.microsoft.com/office/powerpoint/2010/main" val="23377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620688"/>
            <a:ext cx="8964488" cy="6185553"/>
          </a:xfrm>
        </p:spPr>
        <p:txBody>
          <a:bodyPr>
            <a:normAutofit lnSpcReduction="10000"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Nüfus cüzdanlarını değiştirmek için nüfus müdürlüklerine başvuru yapan ve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nüfus cüzdanları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alınan adaylar, nüfus müdürlüklerince kendilerine verilen fotoğraflı,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imzalı mühürlü/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barkodlu-karekodlu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geçici kimlik belgesi/kimlik kartı talep belgesi ile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sınava alınabilecektir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tr-TR" sz="1000" dirty="0" smtClean="0">
              <a:latin typeface="+mj-lt"/>
            </a:endParaRP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 kişilik salonlarda öğrenci sınava gelmedi ise sınav evrakının bulunduğu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sınav güvenlik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poşeti açılmayacak, salon görevlilerince tutanak düzenlenecek ve bu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tutanak bina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 komisyonu tarafından da imzalanacaktır. Bu hususu özellikle tek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kişilik</a:t>
            </a:r>
            <a:r>
              <a:rPr lang="sv-S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salonlarda </a:t>
            </a:r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görevli olan salon görevlilerine bildirir</a:t>
            </a:r>
            <a:r>
              <a:rPr lang="sv-S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/>
              <a:t>Salon görevlilerine sınav güvenlik poşetlerinin sınav salonundan dışarı </a:t>
            </a:r>
            <a:r>
              <a:rPr lang="tr-TR" sz="2800" dirty="0" smtClean="0"/>
              <a:t>çıkarılmadan kapatılması </a:t>
            </a:r>
            <a:r>
              <a:rPr lang="tr-TR" sz="2800" dirty="0"/>
              <a:t>gerektiği hususunu duyurur.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87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4786235"/>
            <a:ext cx="3253645" cy="2071765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584685"/>
            <a:ext cx="8640960" cy="58326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>
                <a:latin typeface="+mj-lt"/>
              </a:rPr>
              <a:t>Öğrencileri </a:t>
            </a:r>
            <a:r>
              <a:rPr lang="tr-TR" b="1" dirty="0">
                <a:latin typeface="+mj-lt"/>
              </a:rPr>
              <a:t>güvenlik görevlileri ile iş birliği içerisinde</a:t>
            </a:r>
            <a:r>
              <a:rPr lang="tr-TR" dirty="0">
                <a:latin typeface="+mj-lt"/>
              </a:rPr>
              <a:t> sınav binasına </a:t>
            </a:r>
            <a:r>
              <a:rPr lang="tr-TR" dirty="0" smtClean="0">
                <a:latin typeface="+mj-lt"/>
              </a:rPr>
              <a:t>alır.</a:t>
            </a:r>
            <a:endParaRPr lang="tr-TR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tr-TR" dirty="0" smtClean="0">
                <a:latin typeface="+mj-lt"/>
              </a:rPr>
              <a:t>Öğrencileri </a:t>
            </a:r>
            <a:r>
              <a:rPr lang="tr-TR" dirty="0">
                <a:latin typeface="+mj-lt"/>
              </a:rPr>
              <a:t>binaya geçerli </a:t>
            </a:r>
            <a:r>
              <a:rPr lang="tr-TR" b="1" dirty="0" smtClean="0">
                <a:solidFill>
                  <a:srgbClr val="FF0000"/>
                </a:solidFill>
                <a:latin typeface="+mj-lt"/>
              </a:rPr>
              <a:t>kimlik </a:t>
            </a:r>
            <a:r>
              <a:rPr lang="tr-TR" b="1" dirty="0">
                <a:solidFill>
                  <a:srgbClr val="FF0000"/>
                </a:solidFill>
                <a:latin typeface="+mj-lt"/>
              </a:rPr>
              <a:t>belgesi</a:t>
            </a:r>
            <a:r>
              <a:rPr lang="tr-TR" dirty="0">
                <a:latin typeface="+mj-lt"/>
              </a:rPr>
              <a:t> </a:t>
            </a:r>
            <a:r>
              <a:rPr lang="tr-TR" dirty="0" smtClean="0">
                <a:latin typeface="+mj-lt"/>
              </a:rPr>
              <a:t>(</a:t>
            </a:r>
            <a:r>
              <a:rPr lang="tr-TR" b="1" dirty="0">
                <a:solidFill>
                  <a:schemeClr val="accent1"/>
                </a:solidFill>
                <a:latin typeface="+mj-lt"/>
              </a:rPr>
              <a:t>nüfus cüzdanı</a:t>
            </a:r>
            <a:r>
              <a:rPr lang="tr-TR" dirty="0">
                <a:latin typeface="+mj-lt"/>
              </a:rPr>
              <a:t>, </a:t>
            </a:r>
            <a:r>
              <a:rPr lang="tr-TR" b="1" dirty="0">
                <a:solidFill>
                  <a:schemeClr val="accent1"/>
                </a:solidFill>
                <a:latin typeface="+mj-lt"/>
              </a:rPr>
              <a:t>pasaport</a:t>
            </a:r>
            <a:r>
              <a:rPr lang="tr-TR" dirty="0">
                <a:latin typeface="+mj-lt"/>
              </a:rPr>
              <a:t> ve </a:t>
            </a:r>
            <a:r>
              <a:rPr lang="tr-TR" b="1" dirty="0">
                <a:solidFill>
                  <a:schemeClr val="accent1"/>
                </a:solidFill>
                <a:latin typeface="+mj-lt"/>
              </a:rPr>
              <a:t>sürücü belgesi</a:t>
            </a:r>
            <a:r>
              <a:rPr lang="tr-TR" dirty="0">
                <a:latin typeface="+mj-lt"/>
              </a:rPr>
              <a:t>) ile </a:t>
            </a:r>
            <a:r>
              <a:rPr lang="tr-TR" b="1" dirty="0">
                <a:solidFill>
                  <a:srgbClr val="FF0000"/>
                </a:solidFill>
                <a:latin typeface="+mj-lt"/>
              </a:rPr>
              <a:t>sınav giriş belgesini</a:t>
            </a:r>
            <a:r>
              <a:rPr lang="tr-TR" dirty="0">
                <a:latin typeface="+mj-lt"/>
              </a:rPr>
              <a:t> kontrol ederek </a:t>
            </a:r>
            <a:r>
              <a:rPr lang="tr-TR" dirty="0" smtClean="0">
                <a:latin typeface="+mj-lt"/>
              </a:rPr>
              <a:t>alır.</a:t>
            </a:r>
          </a:p>
          <a:p>
            <a:pPr>
              <a:lnSpc>
                <a:spcPct val="150000"/>
              </a:lnSpc>
            </a:pPr>
            <a:r>
              <a:rPr lang="tr-TR" sz="2800" b="1" dirty="0">
                <a:latin typeface="+mj-lt"/>
              </a:rPr>
              <a:t>Resmi kimlik ibraz </a:t>
            </a:r>
            <a:r>
              <a:rPr lang="tr-TR" sz="2800" b="1" dirty="0" smtClean="0">
                <a:latin typeface="+mj-lt"/>
              </a:rPr>
              <a:t>edemeyenler</a:t>
            </a:r>
            <a:r>
              <a:rPr lang="tr-TR" dirty="0" smtClean="0">
                <a:latin typeface="+mj-lt"/>
              </a:rPr>
              <a:t> </a:t>
            </a:r>
            <a:r>
              <a:rPr lang="tr-TR" dirty="0">
                <a:latin typeface="+mj-lt"/>
              </a:rPr>
              <a:t>ya da 15 yaşından büyükler için </a:t>
            </a:r>
            <a:r>
              <a:rPr lang="tr-TR" sz="2800" b="1" dirty="0">
                <a:latin typeface="+mj-lt"/>
              </a:rPr>
              <a:t>resmi kimliklerinde fotoğrafı olmayan </a:t>
            </a:r>
            <a:r>
              <a:rPr lang="tr-TR" sz="2800" b="1" dirty="0" smtClean="0">
                <a:latin typeface="+mj-lt"/>
              </a:rPr>
              <a:t>öğrenciler </a:t>
            </a:r>
            <a:r>
              <a:rPr lang="tr-TR" sz="2800" b="1" dirty="0">
                <a:latin typeface="+mj-lt"/>
              </a:rPr>
              <a:t>sınava </a:t>
            </a:r>
            <a:r>
              <a:rPr lang="tr-TR" sz="2800" b="1" dirty="0" smtClean="0">
                <a:latin typeface="+mj-lt"/>
              </a:rPr>
              <a:t>alınmaz</a:t>
            </a:r>
            <a:r>
              <a:rPr lang="tr-TR" sz="2800" b="1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597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76064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>
                <a:latin typeface="+mj-lt"/>
              </a:rPr>
              <a:t>Açık öğretim lisesi sınavlarında </a:t>
            </a:r>
            <a:r>
              <a:rPr lang="tr-TR" b="1" dirty="0">
                <a:latin typeface="+mj-lt"/>
              </a:rPr>
              <a:t>sınav giriş belgesi olmayan öğrencileri</a:t>
            </a:r>
            <a:r>
              <a:rPr lang="tr-TR" dirty="0">
                <a:latin typeface="+mj-lt"/>
              </a:rPr>
              <a:t>, mağdur olmamaları için </a:t>
            </a:r>
            <a:r>
              <a:rPr lang="tr-TR" b="1" dirty="0">
                <a:solidFill>
                  <a:srgbClr val="FF0000"/>
                </a:solidFill>
                <a:latin typeface="+mj-lt"/>
              </a:rPr>
              <a:t>salon </a:t>
            </a:r>
            <a:r>
              <a:rPr lang="tr-TR" b="1" dirty="0" smtClean="0">
                <a:solidFill>
                  <a:srgbClr val="FF0000"/>
                </a:solidFill>
                <a:latin typeface="+mj-lt"/>
              </a:rPr>
              <a:t>yoklama listesinden </a:t>
            </a:r>
            <a:r>
              <a:rPr lang="tr-TR" b="1" dirty="0">
                <a:solidFill>
                  <a:srgbClr val="FF0000"/>
                </a:solidFill>
                <a:latin typeface="+mj-lt"/>
              </a:rPr>
              <a:t>kontrol ederek</a:t>
            </a:r>
            <a:r>
              <a:rPr lang="tr-TR" dirty="0">
                <a:latin typeface="+mj-lt"/>
              </a:rPr>
              <a:t> </a:t>
            </a:r>
            <a:r>
              <a:rPr lang="tr-TR" sz="2800" b="1" dirty="0">
                <a:latin typeface="+mj-lt"/>
              </a:rPr>
              <a:t>sınavlara </a:t>
            </a:r>
            <a:r>
              <a:rPr lang="tr-TR" sz="2800" b="1" dirty="0" smtClean="0">
                <a:latin typeface="+mj-lt"/>
              </a:rPr>
              <a:t>alır</a:t>
            </a:r>
            <a:r>
              <a:rPr lang="tr-TR" dirty="0" smtClean="0">
                <a:latin typeface="+mj-lt"/>
              </a:rPr>
              <a:t>.</a:t>
            </a:r>
            <a:endParaRPr lang="tr-TR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tr-TR" dirty="0" smtClean="0">
                <a:latin typeface="+mj-lt"/>
              </a:rPr>
              <a:t>Sınavın </a:t>
            </a:r>
            <a:r>
              <a:rPr lang="tr-TR" dirty="0">
                <a:latin typeface="+mj-lt"/>
              </a:rPr>
              <a:t>başlamasından itibaren </a:t>
            </a: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ilk </a:t>
            </a: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15 </a:t>
            </a: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dakika</a:t>
            </a:r>
            <a:r>
              <a:rPr lang="tr-TR" dirty="0">
                <a:latin typeface="+mj-lt"/>
              </a:rPr>
              <a:t> içerisinde sınav binasına gelen öğrencilerin sınava katılmalarını </a:t>
            </a:r>
            <a:r>
              <a:rPr lang="tr-TR" dirty="0" smtClean="0">
                <a:latin typeface="+mj-lt"/>
              </a:rPr>
              <a:t>sağlar. </a:t>
            </a:r>
            <a:r>
              <a:rPr lang="tr-TR" sz="2400" dirty="0">
                <a:latin typeface="+mj-lt"/>
              </a:rPr>
              <a:t>(Bu öğrencilere ek süre verilmez.)</a:t>
            </a:r>
            <a:r>
              <a:rPr lang="tr-TR" dirty="0">
                <a:latin typeface="+mj-lt"/>
              </a:rPr>
              <a:t> </a:t>
            </a:r>
            <a:endParaRPr lang="tr-TR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15 </a:t>
            </a: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dakikadan sonra gelen öğrencileri sınav binasına </a:t>
            </a:r>
            <a:r>
              <a:rPr lang="tr-T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almaz</a:t>
            </a:r>
            <a:r>
              <a:rPr lang="tr-TR" dirty="0">
                <a:latin typeface="+mj-lt"/>
              </a:rPr>
              <a:t>. Sınav güvenliğinin sağlanması için </a:t>
            </a:r>
            <a:r>
              <a:rPr lang="tr-TR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ilk 30 </a:t>
            </a:r>
            <a:r>
              <a:rPr lang="tr-TR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daki</a:t>
            </a:r>
            <a:r>
              <a:rPr lang="tr-TR" dirty="0" smtClean="0">
                <a:solidFill>
                  <a:schemeClr val="accent1"/>
                </a:solidFill>
                <a:latin typeface="+mj-lt"/>
              </a:rPr>
              <a:t>ka ve son 15 dakika bitmeden</a:t>
            </a:r>
            <a:r>
              <a:rPr lang="tr-TR" dirty="0" smtClean="0">
                <a:latin typeface="+mj-lt"/>
              </a:rPr>
              <a:t> </a:t>
            </a:r>
            <a:r>
              <a:rPr lang="tr-TR" dirty="0">
                <a:latin typeface="+mj-lt"/>
              </a:rPr>
              <a:t>hiçbir öğrenciyi </a:t>
            </a:r>
            <a:r>
              <a:rPr lang="tr-TR" u="sng" dirty="0">
                <a:latin typeface="+mj-lt"/>
              </a:rPr>
              <a:t>dışarı </a:t>
            </a:r>
            <a:r>
              <a:rPr lang="tr-TR" u="sng" dirty="0" smtClean="0">
                <a:latin typeface="+mj-lt"/>
              </a:rPr>
              <a:t>çıkarılmaz</a:t>
            </a:r>
            <a:r>
              <a:rPr lang="tr-TR" dirty="0" smtClean="0">
                <a:latin typeface="+mj-lt"/>
              </a:rPr>
              <a:t>.</a:t>
            </a:r>
            <a:endParaRPr lang="tr-TR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tr-T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787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>
                <a:latin typeface="+mj-lt"/>
              </a:rPr>
              <a:t>Üzerlerinde </a:t>
            </a:r>
            <a:r>
              <a:rPr lang="tr-TR" b="1" dirty="0">
                <a:solidFill>
                  <a:srgbClr val="FF0000"/>
                </a:solidFill>
                <a:latin typeface="+mj-lt"/>
              </a:rPr>
              <a:t>cep telefonu</a:t>
            </a:r>
            <a:r>
              <a:rPr lang="tr-TR" dirty="0">
                <a:latin typeface="+mj-lt"/>
              </a:rPr>
              <a:t>, telsiz, radyo ve benzeri iletişim araçları ile sözlük, hesap makinesi, kesici alet ve silah bulunan öğrencileri </a:t>
            </a:r>
            <a:r>
              <a:rPr lang="tr-TR" b="1" dirty="0">
                <a:solidFill>
                  <a:srgbClr val="FF0000"/>
                </a:solidFill>
                <a:latin typeface="+mj-lt"/>
              </a:rPr>
              <a:t>sınav binasına </a:t>
            </a:r>
            <a:r>
              <a:rPr lang="tr-TR" b="1" dirty="0" smtClean="0">
                <a:solidFill>
                  <a:srgbClr val="FF0000"/>
                </a:solidFill>
                <a:latin typeface="+mj-lt"/>
              </a:rPr>
              <a:t>almayınız</a:t>
            </a:r>
            <a:r>
              <a:rPr lang="tr-TR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latin typeface="+mj-lt"/>
              </a:rPr>
              <a:t>Sınav </a:t>
            </a:r>
            <a:r>
              <a:rPr lang="tr-TR" dirty="0">
                <a:latin typeface="+mj-lt"/>
              </a:rPr>
              <a:t>süresince, görevliler dışındaki kişilerin binaya </a:t>
            </a:r>
            <a:r>
              <a:rPr lang="tr-TR" dirty="0" smtClean="0">
                <a:latin typeface="+mj-lt"/>
              </a:rPr>
              <a:t>girmesini engelleyiniz.</a:t>
            </a:r>
            <a:endParaRPr lang="tr-TR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tr-TR" dirty="0" smtClean="0">
                <a:latin typeface="+mj-lt"/>
              </a:rPr>
              <a:t>Bütün </a:t>
            </a:r>
            <a:r>
              <a:rPr lang="tr-TR" dirty="0">
                <a:latin typeface="+mj-lt"/>
              </a:rPr>
              <a:t>sınav salonlarında sınavın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aynı saatte</a:t>
            </a:r>
            <a:r>
              <a:rPr lang="tr-TR" dirty="0">
                <a:latin typeface="+mj-lt"/>
              </a:rPr>
              <a:t> başlamasını ve bitmesini </a:t>
            </a:r>
            <a:r>
              <a:rPr lang="tr-TR" dirty="0" smtClean="0">
                <a:latin typeface="+mj-lt"/>
              </a:rPr>
              <a:t>sağlayınız. </a:t>
            </a:r>
            <a:endParaRPr lang="tr-TR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tr-T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715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836712"/>
            <a:ext cx="8363272" cy="576064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tr-TR" dirty="0">
                <a:latin typeface="+mj-lt"/>
              </a:rPr>
              <a:t>Sınav sırasında </a:t>
            </a:r>
            <a:r>
              <a:rPr lang="tr-TR" b="1" dirty="0">
                <a:solidFill>
                  <a:srgbClr val="FF0000"/>
                </a:solidFill>
                <a:latin typeface="+mj-lt"/>
              </a:rPr>
              <a:t>gerekmedikçe yedek sınav evrakını </a:t>
            </a:r>
            <a:r>
              <a:rPr lang="tr-TR" b="1" u="sng" dirty="0">
                <a:solidFill>
                  <a:srgbClr val="FF0000"/>
                </a:solidFill>
                <a:latin typeface="+mj-lt"/>
              </a:rPr>
              <a:t>kesinlikle </a:t>
            </a:r>
            <a:r>
              <a:rPr lang="tr-TR" b="1" u="sng" dirty="0" smtClean="0">
                <a:solidFill>
                  <a:srgbClr val="FF0000"/>
                </a:solidFill>
                <a:latin typeface="+mj-lt"/>
              </a:rPr>
              <a:t>açmayınız</a:t>
            </a:r>
            <a:r>
              <a:rPr lang="tr-TR" dirty="0" smtClean="0">
                <a:latin typeface="+mj-lt"/>
              </a:rPr>
              <a:t> </a:t>
            </a:r>
            <a:r>
              <a:rPr lang="tr-TR" dirty="0">
                <a:latin typeface="+mj-lt"/>
              </a:rPr>
              <a:t>ve yedek sınav poşetini bina sınav komisyonunun bulunduğu yerde muhafaza </a:t>
            </a:r>
            <a:r>
              <a:rPr lang="tr-TR" dirty="0" smtClean="0">
                <a:latin typeface="+mj-lt"/>
              </a:rPr>
              <a:t>ediniz.  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latin typeface="+mj-lt"/>
              </a:rPr>
              <a:t>Bina </a:t>
            </a:r>
            <a:r>
              <a:rPr lang="tr-TR" dirty="0">
                <a:latin typeface="+mj-lt"/>
              </a:rPr>
              <a:t>sınav komisyonu tarafından zaruri durumlarda yedek poşet açılmış ise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tutanakta</a:t>
            </a:r>
            <a:r>
              <a:rPr lang="tr-TR" dirty="0">
                <a:latin typeface="+mj-lt"/>
              </a:rPr>
              <a:t> bina bilgilerini, açılan yedek sınav evrakının açılış saati, nedeni ve kaç adet sınav evrakı kullanıldığını açıkça </a:t>
            </a:r>
            <a:r>
              <a:rPr lang="tr-TR" dirty="0" smtClean="0">
                <a:latin typeface="+mj-lt"/>
              </a:rPr>
              <a:t>belirtiniz. </a:t>
            </a:r>
            <a:r>
              <a:rPr lang="tr-TR" dirty="0">
                <a:latin typeface="+mj-lt"/>
              </a:rPr>
              <a:t>Tutanağı bina sınav komisyonu olarak imza altına </a:t>
            </a:r>
            <a:r>
              <a:rPr lang="tr-TR" dirty="0" smtClean="0">
                <a:latin typeface="+mj-lt"/>
              </a:rPr>
              <a:t>alınız, yedek </a:t>
            </a:r>
            <a:r>
              <a:rPr lang="tr-TR" dirty="0">
                <a:latin typeface="+mj-lt"/>
              </a:rPr>
              <a:t>sınav poşetine koyarak sınav güvenlik poşetine </a:t>
            </a:r>
            <a:r>
              <a:rPr lang="tr-TR" dirty="0" smtClean="0">
                <a:latin typeface="+mj-lt"/>
              </a:rPr>
              <a:t>yerleştiriniz. (Yedek </a:t>
            </a:r>
            <a:r>
              <a:rPr lang="tr-TR" dirty="0">
                <a:latin typeface="+mj-lt"/>
              </a:rPr>
              <a:t>salonda sınava alınan öğrenciye T(TAM) kitapçığı verilecektir.)</a:t>
            </a:r>
          </a:p>
        </p:txBody>
      </p:sp>
    </p:spTree>
    <p:extLst>
      <p:ext uri="{BB962C8B-B14F-4D97-AF65-F5344CB8AC3E}">
        <p14:creationId xmlns:p14="http://schemas.microsoft.com/office/powerpoint/2010/main" val="113332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7504" y="1340768"/>
            <a:ext cx="1907704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b="1" dirty="0" smtClean="0"/>
              <a:t>Örnek Tutanak</a:t>
            </a:r>
            <a:endParaRPr lang="tr-TR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21276"/>
            <a:ext cx="6696744" cy="590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94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74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20688"/>
            <a:ext cx="6696744" cy="587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135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90465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>
                <a:latin typeface="+mj-lt"/>
              </a:rPr>
              <a:t>Sınav sırasında, sınavın akışını bozmayacak şekilde </a:t>
            </a:r>
            <a:r>
              <a:rPr lang="tr-TR" b="1" dirty="0">
                <a:latin typeface="+mj-lt"/>
              </a:rPr>
              <a:t>salon görevlilerini kontrol </a:t>
            </a:r>
            <a:r>
              <a:rPr lang="tr-TR" b="1" dirty="0" smtClean="0">
                <a:latin typeface="+mj-lt"/>
              </a:rPr>
              <a:t>ediniz</a:t>
            </a:r>
            <a:r>
              <a:rPr lang="tr-TR" dirty="0" smtClean="0">
                <a:latin typeface="+mj-lt"/>
              </a:rPr>
              <a:t>, </a:t>
            </a:r>
            <a:r>
              <a:rPr lang="tr-TR" dirty="0">
                <a:latin typeface="+mj-lt"/>
              </a:rPr>
              <a:t>gerektiğinde </a:t>
            </a:r>
            <a:r>
              <a:rPr lang="tr-TR" sz="2800" b="1" dirty="0" smtClean="0">
                <a:latin typeface="+mj-lt"/>
              </a:rPr>
              <a:t>uyarınız</a:t>
            </a:r>
            <a:r>
              <a:rPr lang="tr-TR" dirty="0" smtClean="0">
                <a:latin typeface="+mj-lt"/>
              </a:rPr>
              <a:t>, </a:t>
            </a:r>
            <a:r>
              <a:rPr lang="tr-TR" b="1" dirty="0">
                <a:solidFill>
                  <a:srgbClr val="FF0000"/>
                </a:solidFill>
                <a:latin typeface="+mj-lt"/>
              </a:rPr>
              <a:t>sınavın sorunsuz yapılmasını </a:t>
            </a:r>
            <a:r>
              <a:rPr lang="tr-TR" b="1" dirty="0" smtClean="0">
                <a:solidFill>
                  <a:srgbClr val="FF0000"/>
                </a:solidFill>
                <a:latin typeface="+mj-lt"/>
              </a:rPr>
              <a:t>sağlayınız.</a:t>
            </a:r>
            <a:endParaRPr lang="tr-TR" b="1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tr-TR" dirty="0" smtClean="0">
                <a:latin typeface="+mj-lt"/>
              </a:rPr>
              <a:t>Sınavın </a:t>
            </a:r>
            <a:r>
              <a:rPr lang="tr-TR" dirty="0">
                <a:latin typeface="+mj-lt"/>
              </a:rPr>
              <a:t>bitiminden sonra salon başkanları tarafından getirilen ve içinde </a:t>
            </a:r>
            <a:r>
              <a:rPr lang="tr-TR" b="1" u="sng" dirty="0">
                <a:latin typeface="+mj-lt"/>
              </a:rPr>
              <a:t>cevap kâğıtları</a:t>
            </a:r>
            <a:r>
              <a:rPr lang="tr-TR" dirty="0">
                <a:latin typeface="+mj-lt"/>
              </a:rPr>
              <a:t>, </a:t>
            </a:r>
            <a:r>
              <a:rPr lang="tr-TR" b="1" u="sng" dirty="0">
                <a:latin typeface="+mj-lt"/>
              </a:rPr>
              <a:t>salon yoklama listeleri</a:t>
            </a:r>
            <a:r>
              <a:rPr lang="tr-TR" dirty="0">
                <a:latin typeface="+mj-lt"/>
              </a:rPr>
              <a:t>, </a:t>
            </a:r>
            <a:r>
              <a:rPr lang="tr-TR" b="1" u="sng" dirty="0">
                <a:latin typeface="+mj-lt"/>
              </a:rPr>
              <a:t>varsa diğer sınav evrakının</a:t>
            </a:r>
            <a:r>
              <a:rPr lang="tr-TR" dirty="0">
                <a:latin typeface="+mj-lt"/>
              </a:rPr>
              <a:t> bulunduğu ağzı kapatılmış sınav güvenlik poşetlerini ve sınav </a:t>
            </a:r>
            <a:r>
              <a:rPr lang="tr-TR" b="1" u="sng" dirty="0" smtClean="0">
                <a:latin typeface="+mj-lt"/>
              </a:rPr>
              <a:t>güvenlik poşeti dışında getirilen</a:t>
            </a:r>
            <a:r>
              <a:rPr lang="tr-TR" dirty="0" smtClean="0">
                <a:latin typeface="+mj-lt"/>
              </a:rPr>
              <a:t> soru </a:t>
            </a:r>
            <a:r>
              <a:rPr lang="tr-TR" dirty="0">
                <a:latin typeface="+mj-lt"/>
              </a:rPr>
              <a:t>kitapçıklarını </a:t>
            </a:r>
            <a:r>
              <a:rPr lang="tr-TR" b="1" dirty="0">
                <a:solidFill>
                  <a:srgbClr val="FF0000"/>
                </a:solidFill>
                <a:latin typeface="+mj-lt"/>
              </a:rPr>
              <a:t>imza </a:t>
            </a:r>
            <a:r>
              <a:rPr lang="tr-TR" b="1" dirty="0" smtClean="0">
                <a:solidFill>
                  <a:srgbClr val="FF0000"/>
                </a:solidFill>
                <a:latin typeface="+mj-lt"/>
              </a:rPr>
              <a:t>karşılığı </a:t>
            </a:r>
            <a:r>
              <a:rPr lang="tr-TR" b="1" dirty="0">
                <a:solidFill>
                  <a:srgbClr val="FF0000"/>
                </a:solidFill>
                <a:latin typeface="+mj-lt"/>
              </a:rPr>
              <a:t>teslim </a:t>
            </a:r>
            <a:r>
              <a:rPr lang="tr-TR" b="1" dirty="0" smtClean="0">
                <a:solidFill>
                  <a:srgbClr val="FF0000"/>
                </a:solidFill>
                <a:latin typeface="+mj-lt"/>
              </a:rPr>
              <a:t>alınız</a:t>
            </a:r>
            <a:r>
              <a:rPr lang="tr-TR" dirty="0" smtClean="0">
                <a:latin typeface="+mj-lt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latin typeface="+mj-lt"/>
              </a:rPr>
              <a:t>Soru </a:t>
            </a:r>
            <a:r>
              <a:rPr lang="tr-TR" dirty="0">
                <a:latin typeface="+mj-lt"/>
              </a:rPr>
              <a:t>kitapçıkları üçüncü oturum bittikten sonra isteyen öğrencilere dağıtılabilecektir.</a:t>
            </a:r>
          </a:p>
          <a:p>
            <a:pPr>
              <a:lnSpc>
                <a:spcPct val="150000"/>
              </a:lnSpc>
            </a:pPr>
            <a:endParaRPr lang="tr-T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639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891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>
                <a:latin typeface="+mj-lt"/>
              </a:rPr>
              <a:t>Sınav güvenlik poşetlerini, sınav evrak kutularına/çantalarına koyarak güvenlik kilidi ile kilitleyip il/ilçe içi </a:t>
            </a:r>
            <a:r>
              <a:rPr lang="tr-TR" dirty="0" smtClean="0">
                <a:latin typeface="+mj-lt"/>
              </a:rPr>
              <a:t>sınav kuryesine </a:t>
            </a:r>
            <a:r>
              <a:rPr lang="tr-TR" dirty="0">
                <a:latin typeface="+mj-lt"/>
              </a:rPr>
              <a:t>teslim </a:t>
            </a:r>
            <a:r>
              <a:rPr lang="tr-TR" dirty="0" smtClean="0">
                <a:latin typeface="+mj-lt"/>
              </a:rPr>
              <a:t>ediniz.</a:t>
            </a:r>
            <a:endParaRPr lang="tr-TR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tr-TR" dirty="0" smtClean="0">
                <a:latin typeface="+mj-lt"/>
              </a:rPr>
              <a:t>Bölge </a:t>
            </a:r>
            <a:r>
              <a:rPr lang="tr-TR" dirty="0">
                <a:latin typeface="+mj-lt"/>
              </a:rPr>
              <a:t>sınav yürütme komisyonunun vereceği diğer görevleri </a:t>
            </a:r>
            <a:r>
              <a:rPr lang="tr-TR" dirty="0" smtClean="0">
                <a:latin typeface="+mj-lt"/>
              </a:rPr>
              <a:t>yapınız.</a:t>
            </a:r>
            <a:endParaRPr lang="tr-TR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tr-T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629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067944" y="332656"/>
            <a:ext cx="4698104" cy="1800200"/>
          </a:xfrm>
        </p:spPr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Sınav Poşetinin Doğru açılması için görevlileri uyarınız !!!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674390" cy="282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367439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76872"/>
            <a:ext cx="470651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18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</a:rPr>
              <a:t/>
            </a:r>
            <a:br>
              <a:rPr lang="tr-TR" sz="4000" b="1" dirty="0" smtClean="0">
                <a:solidFill>
                  <a:srgbClr val="FF0000"/>
                </a:solidFill>
              </a:rPr>
            </a:br>
            <a:r>
              <a:rPr lang="tr-TR" sz="4000" b="1" dirty="0" smtClean="0">
                <a:solidFill>
                  <a:srgbClr val="FF0000"/>
                </a:solidFill>
              </a:rPr>
              <a:t>SINAV TARİHİ ve OTURUM SAATLERİ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79512" y="1628800"/>
            <a:ext cx="871296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3200" b="1" dirty="0">
                <a:solidFill>
                  <a:srgbClr val="0F6FC6"/>
                </a:solidFill>
                <a:latin typeface="Calibri"/>
              </a:rPr>
              <a:t>1.Oturum :</a:t>
            </a:r>
          </a:p>
          <a:p>
            <a:pPr lvl="0"/>
            <a:r>
              <a:rPr lang="tr-TR" sz="2800" b="1" dirty="0" smtClean="0">
                <a:solidFill>
                  <a:prstClr val="black"/>
                </a:solidFill>
                <a:latin typeface="Calibri"/>
              </a:rPr>
              <a:t>07 Aralık </a:t>
            </a:r>
            <a:r>
              <a:rPr lang="tr-TR" sz="2800" b="1" dirty="0">
                <a:solidFill>
                  <a:prstClr val="black"/>
                </a:solidFill>
                <a:latin typeface="Calibri"/>
              </a:rPr>
              <a:t>2019 Cumartesi – 09: 30 (180 </a:t>
            </a:r>
            <a:r>
              <a:rPr lang="tr-TR" sz="2800" b="1" dirty="0" smtClean="0">
                <a:solidFill>
                  <a:prstClr val="black"/>
                </a:solidFill>
                <a:latin typeface="Calibri"/>
              </a:rPr>
              <a:t>dakika- En Fazla 8 Ders) </a:t>
            </a:r>
            <a:endParaRPr lang="tr-TR" sz="2800" b="1" dirty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tr-TR" sz="3200" b="1" dirty="0" smtClean="0">
                <a:solidFill>
                  <a:srgbClr val="0F6FC6"/>
                </a:solidFill>
                <a:latin typeface="Calibri"/>
              </a:rPr>
              <a:t>2.Oturum </a:t>
            </a:r>
            <a:r>
              <a:rPr lang="tr-TR" sz="3200" b="1" dirty="0">
                <a:solidFill>
                  <a:srgbClr val="0F6FC6"/>
                </a:solidFill>
                <a:latin typeface="Calibri"/>
              </a:rPr>
              <a:t>: </a:t>
            </a:r>
          </a:p>
          <a:p>
            <a:r>
              <a:rPr lang="tr-TR" sz="2800" b="1" dirty="0" smtClean="0">
                <a:solidFill>
                  <a:prstClr val="black"/>
                </a:solidFill>
                <a:latin typeface="Calibri"/>
              </a:rPr>
              <a:t>07 Aralık </a:t>
            </a:r>
            <a:r>
              <a:rPr lang="tr-TR" sz="2800" b="1" dirty="0">
                <a:solidFill>
                  <a:prstClr val="black"/>
                </a:solidFill>
                <a:latin typeface="Calibri"/>
              </a:rPr>
              <a:t>2019 Cumartesi – 14: 00 </a:t>
            </a:r>
            <a:r>
              <a:rPr lang="tr-TR" sz="2800" b="1" dirty="0">
                <a:solidFill>
                  <a:prstClr val="black"/>
                </a:solidFill>
                <a:latin typeface="Calibri"/>
              </a:rPr>
              <a:t>(180 dakika- En Fazla 8 Ders) </a:t>
            </a:r>
          </a:p>
          <a:p>
            <a:pPr lvl="0"/>
            <a:r>
              <a:rPr lang="tr-TR" sz="3200" b="1" dirty="0" smtClean="0">
                <a:solidFill>
                  <a:srgbClr val="0F6FC6"/>
                </a:solidFill>
                <a:latin typeface="Calibri"/>
              </a:rPr>
              <a:t>3.Oturum </a:t>
            </a:r>
            <a:r>
              <a:rPr lang="tr-TR" sz="3200" b="1" dirty="0">
                <a:solidFill>
                  <a:srgbClr val="0F6FC6"/>
                </a:solidFill>
                <a:latin typeface="Calibri"/>
              </a:rPr>
              <a:t>:</a:t>
            </a:r>
          </a:p>
          <a:p>
            <a:pPr lvl="0"/>
            <a:r>
              <a:rPr lang="tr-TR" sz="3200" b="1" dirty="0" smtClean="0">
                <a:solidFill>
                  <a:prstClr val="black"/>
                </a:solidFill>
                <a:latin typeface="Calibri"/>
              </a:rPr>
              <a:t>08 Aralık 2019 </a:t>
            </a:r>
            <a:r>
              <a:rPr lang="tr-TR" sz="3200" b="1" dirty="0">
                <a:solidFill>
                  <a:prstClr val="black"/>
                </a:solidFill>
                <a:latin typeface="Calibri"/>
              </a:rPr>
              <a:t>Pazar  </a:t>
            </a:r>
            <a:r>
              <a:rPr lang="tr-TR" sz="3200" b="1" dirty="0" smtClean="0">
                <a:solidFill>
                  <a:prstClr val="black"/>
                </a:solidFill>
                <a:latin typeface="Calibri"/>
              </a:rPr>
              <a:t>–09:30</a:t>
            </a:r>
            <a:r>
              <a:rPr lang="tr-TR" sz="2800" b="1" dirty="0" smtClean="0">
                <a:solidFill>
                  <a:prstClr val="black"/>
                </a:solidFill>
                <a:latin typeface="Calibri"/>
              </a:rPr>
              <a:t>(180 </a:t>
            </a:r>
            <a:r>
              <a:rPr lang="tr-TR" sz="2800" b="1" dirty="0">
                <a:solidFill>
                  <a:prstClr val="black"/>
                </a:solidFill>
                <a:latin typeface="Calibri"/>
              </a:rPr>
              <a:t>dakika</a:t>
            </a:r>
            <a:r>
              <a:rPr lang="tr-TR" sz="2800" b="1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 lvl="0" algn="ctr"/>
            <a:r>
              <a:rPr lang="tr-TR" sz="2400" b="1" dirty="0" smtClean="0">
                <a:solidFill>
                  <a:srgbClr val="FF0000"/>
                </a:solidFill>
                <a:latin typeface="Calibri"/>
              </a:rPr>
              <a:t>AÇIKÖĞRETRİM ORTAOKULU-AÇIKÖĞRETİM İMAM HATİP LİSESİ</a:t>
            </a:r>
          </a:p>
          <a:p>
            <a:pPr lvl="0" algn="ctr"/>
            <a:r>
              <a:rPr lang="tr-TR" sz="2400" b="1" dirty="0" smtClean="0">
                <a:solidFill>
                  <a:prstClr val="black"/>
                </a:solidFill>
                <a:latin typeface="Calibri"/>
              </a:rPr>
              <a:t>07 </a:t>
            </a:r>
            <a:r>
              <a:rPr lang="tr-TR" sz="2400" b="1" dirty="0">
                <a:solidFill>
                  <a:prstClr val="black"/>
                </a:solidFill>
                <a:latin typeface="Calibri"/>
              </a:rPr>
              <a:t>Aralık 2019 Cumartesi – 09: 30 (</a:t>
            </a:r>
            <a:r>
              <a:rPr lang="tr-TR" sz="2400" b="1" dirty="0" smtClean="0">
                <a:solidFill>
                  <a:prstClr val="black"/>
                </a:solidFill>
                <a:latin typeface="Calibri"/>
              </a:rPr>
              <a:t>150 </a:t>
            </a:r>
            <a:r>
              <a:rPr lang="tr-TR" sz="2400" b="1" dirty="0">
                <a:solidFill>
                  <a:prstClr val="black"/>
                </a:solidFill>
                <a:latin typeface="Calibri"/>
              </a:rPr>
              <a:t>dakika- En </a:t>
            </a:r>
            <a:r>
              <a:rPr lang="tr-TR" sz="2400" b="1" dirty="0" smtClean="0">
                <a:solidFill>
                  <a:prstClr val="black"/>
                </a:solidFill>
                <a:latin typeface="Calibri"/>
              </a:rPr>
              <a:t>Fazla 6 Ders</a:t>
            </a:r>
          </a:p>
          <a:p>
            <a:pPr algn="ctr"/>
            <a:r>
              <a:rPr lang="tr-TR" sz="2400" b="1" dirty="0" smtClean="0">
                <a:solidFill>
                  <a:prstClr val="black"/>
                </a:solidFill>
                <a:latin typeface="Calibri"/>
              </a:rPr>
              <a:t>07 </a:t>
            </a:r>
            <a:r>
              <a:rPr lang="tr-TR" sz="2400" b="1" dirty="0">
                <a:solidFill>
                  <a:prstClr val="black"/>
                </a:solidFill>
                <a:latin typeface="Calibri"/>
              </a:rPr>
              <a:t>Aralık 2019 Cumartesi – </a:t>
            </a:r>
            <a:r>
              <a:rPr lang="tr-TR" sz="2400" b="1" dirty="0" smtClean="0">
                <a:solidFill>
                  <a:prstClr val="black"/>
                </a:solidFill>
                <a:latin typeface="Calibri"/>
              </a:rPr>
              <a:t>14:00(150 dakika- </a:t>
            </a:r>
            <a:r>
              <a:rPr lang="tr-TR" sz="2400" b="1" dirty="0">
                <a:solidFill>
                  <a:prstClr val="black"/>
                </a:solidFill>
                <a:latin typeface="Calibri"/>
              </a:rPr>
              <a:t>En Fazla </a:t>
            </a:r>
            <a:r>
              <a:rPr lang="tr-TR" sz="2400" b="1" dirty="0" smtClean="0">
                <a:solidFill>
                  <a:prstClr val="black"/>
                </a:solidFill>
                <a:latin typeface="Calibri"/>
              </a:rPr>
              <a:t>6 </a:t>
            </a:r>
            <a:r>
              <a:rPr lang="tr-TR" sz="2400" b="1" dirty="0">
                <a:solidFill>
                  <a:prstClr val="black"/>
                </a:solidFill>
                <a:latin typeface="Calibri"/>
              </a:rPr>
              <a:t>Ders</a:t>
            </a:r>
            <a:endParaRPr lang="tr-TR" sz="2800" b="1" dirty="0">
              <a:solidFill>
                <a:prstClr val="black"/>
              </a:solidFill>
              <a:latin typeface="Calibri"/>
            </a:endParaRPr>
          </a:p>
          <a:p>
            <a:pPr lvl="0" algn="ctr"/>
            <a:endParaRPr lang="tr-TR" sz="2800" b="1" dirty="0" smtClean="0">
              <a:solidFill>
                <a:prstClr val="black"/>
              </a:solidFill>
              <a:latin typeface="Calibri"/>
            </a:endParaRPr>
          </a:p>
          <a:p>
            <a:pPr lvl="0"/>
            <a:endParaRPr lang="tr-TR" sz="28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464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86308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5"/>
            <a:ext cx="386308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678" y="2204864"/>
            <a:ext cx="4800298" cy="432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75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01955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2372"/>
            <a:ext cx="43815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94335"/>
            <a:ext cx="4536504" cy="328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47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8229600" cy="1143000"/>
          </a:xfrm>
        </p:spPr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Sınav kutularının </a:t>
            </a:r>
            <a:br>
              <a:rPr lang="tr-TR" sz="3600" b="1" dirty="0" smtClean="0">
                <a:solidFill>
                  <a:srgbClr val="FF0000"/>
                </a:solidFill>
              </a:rPr>
            </a:br>
            <a:r>
              <a:rPr lang="tr-TR" sz="3600" b="1" dirty="0" smtClean="0">
                <a:solidFill>
                  <a:srgbClr val="FF0000"/>
                </a:solidFill>
              </a:rPr>
              <a:t>doğru şekilde kapatılmasını sağlayınız</a:t>
            </a:r>
            <a:r>
              <a:rPr lang="tr-TR" sz="3600" dirty="0" smtClean="0"/>
              <a:t>.</a:t>
            </a:r>
            <a:endParaRPr lang="tr-TR" sz="36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79104"/>
            <a:ext cx="6552728" cy="511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2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71377"/>
            <a:ext cx="7056784" cy="5343657"/>
          </a:xfrm>
          <a:prstGeom prst="rect">
            <a:avLst/>
          </a:prstGeom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8229600" cy="1143000"/>
          </a:xfrm>
        </p:spPr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Sınav kutularının </a:t>
            </a:r>
            <a:br>
              <a:rPr lang="tr-TR" sz="3600" b="1" dirty="0" smtClean="0">
                <a:solidFill>
                  <a:srgbClr val="FF0000"/>
                </a:solidFill>
              </a:rPr>
            </a:br>
            <a:r>
              <a:rPr lang="tr-TR" sz="3600" b="1" dirty="0" smtClean="0">
                <a:solidFill>
                  <a:srgbClr val="FF0000"/>
                </a:solidFill>
              </a:rPr>
              <a:t>doğru şekilde kapatılmasını sağlayınız</a:t>
            </a:r>
            <a:r>
              <a:rPr lang="tr-TR" sz="3600" dirty="0" smtClean="0"/>
              <a:t>.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09304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8229600" cy="1143000"/>
          </a:xfrm>
        </p:spPr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Sınav kutularının </a:t>
            </a:r>
            <a:br>
              <a:rPr lang="tr-TR" sz="3600" b="1" dirty="0" smtClean="0">
                <a:solidFill>
                  <a:srgbClr val="FF0000"/>
                </a:solidFill>
              </a:rPr>
            </a:br>
            <a:r>
              <a:rPr lang="tr-TR" sz="3600" b="1" dirty="0" smtClean="0">
                <a:solidFill>
                  <a:srgbClr val="FF0000"/>
                </a:solidFill>
              </a:rPr>
              <a:t>doğru şekilde kapatılmasını sağlayınız</a:t>
            </a:r>
            <a:r>
              <a:rPr lang="tr-TR" sz="3600" dirty="0" smtClean="0"/>
              <a:t>.</a:t>
            </a:r>
            <a:endParaRPr lang="tr-TR" sz="36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75656"/>
            <a:ext cx="7128792" cy="527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1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8229600" cy="1143000"/>
          </a:xfrm>
        </p:spPr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Sınav kutularının </a:t>
            </a:r>
            <a:br>
              <a:rPr lang="tr-TR" sz="3600" b="1" dirty="0" smtClean="0">
                <a:solidFill>
                  <a:srgbClr val="FF0000"/>
                </a:solidFill>
              </a:rPr>
            </a:br>
            <a:r>
              <a:rPr lang="tr-TR" sz="3600" b="1" dirty="0" smtClean="0">
                <a:solidFill>
                  <a:srgbClr val="FF0000"/>
                </a:solidFill>
              </a:rPr>
              <a:t>doğru şekilde kapatılmasını sağlayınız</a:t>
            </a:r>
            <a:r>
              <a:rPr lang="tr-TR" sz="3600" dirty="0" smtClean="0"/>
              <a:t>.</a:t>
            </a:r>
            <a:endParaRPr lang="tr-TR" sz="36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7488832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0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2204864"/>
            <a:ext cx="8229600" cy="710952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/>
              <a:t>OSMANCIK İLÇE MİLLİ EĞİTİM MÜDÜRLÜĞÜ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3284984"/>
            <a:ext cx="8229600" cy="244827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tr-TR" sz="2400" b="1" dirty="0" smtClean="0">
                <a:latin typeface="+mj-lt"/>
              </a:rPr>
              <a:t>Mahmut TÖKEL	İlçe Milli </a:t>
            </a:r>
            <a:r>
              <a:rPr lang="tr-TR" sz="2400" b="1" dirty="0" err="1" smtClean="0">
                <a:latin typeface="+mj-lt"/>
              </a:rPr>
              <a:t>Eğt.Md</a:t>
            </a:r>
            <a:r>
              <a:rPr lang="tr-TR" sz="2400" b="1" dirty="0" smtClean="0">
                <a:latin typeface="+mj-lt"/>
              </a:rPr>
              <a:t>.	0 530 656 02 61</a:t>
            </a:r>
            <a:endParaRPr lang="tr-TR" sz="24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tr-TR" sz="2400" b="1" dirty="0" smtClean="0">
                <a:latin typeface="+mj-lt"/>
              </a:rPr>
              <a:t>Ertan ÇOBAN	              Şube Müdürü		0 530 692 35 42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/>
              <a:t>Adem DAĞCI</a:t>
            </a:r>
            <a:r>
              <a:rPr lang="tr-TR" sz="2400" b="1" dirty="0"/>
              <a:t>	Şube Müdürü		0 </a:t>
            </a:r>
            <a:r>
              <a:rPr lang="tr-TR" sz="2400" b="1" dirty="0" smtClean="0"/>
              <a:t>505 771 05 22</a:t>
            </a:r>
            <a:endParaRPr lang="tr-TR" sz="2400" b="1" dirty="0"/>
          </a:p>
          <a:p>
            <a:pPr>
              <a:lnSpc>
                <a:spcPct val="150000"/>
              </a:lnSpc>
            </a:pPr>
            <a:r>
              <a:rPr lang="tr-TR" sz="2400" b="1" dirty="0" err="1" smtClean="0"/>
              <a:t>M.Barış</a:t>
            </a:r>
            <a:r>
              <a:rPr lang="tr-TR" sz="2400" b="1" dirty="0" smtClean="0"/>
              <a:t> İPEK</a:t>
            </a:r>
            <a:r>
              <a:rPr lang="tr-TR" sz="2400" b="1" dirty="0"/>
              <a:t>	Şube Müdürü		0 </a:t>
            </a:r>
            <a:r>
              <a:rPr lang="tr-TR" sz="2400" b="1" dirty="0" smtClean="0"/>
              <a:t>506 </a:t>
            </a:r>
            <a:r>
              <a:rPr lang="tr-TR" sz="2400" b="1" dirty="0" smtClean="0"/>
              <a:t>273 19 53</a:t>
            </a:r>
            <a:endParaRPr lang="tr-TR" sz="2400" b="1" dirty="0"/>
          </a:p>
          <a:p>
            <a:pPr>
              <a:lnSpc>
                <a:spcPct val="150000"/>
              </a:lnSpc>
            </a:pPr>
            <a:endParaRPr lang="tr-TR" sz="2400" dirty="0">
              <a:latin typeface="+mj-lt"/>
            </a:endParaRPr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1370584" y="1167576"/>
            <a:ext cx="7355160" cy="85270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smtClean="0">
                <a:solidFill>
                  <a:srgbClr val="FF0000"/>
                </a:solidFill>
              </a:rPr>
              <a:t>Sınav Komisyonu İletişim</a:t>
            </a:r>
            <a:endParaRPr lang="tr-T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sz="4800" b="1" dirty="0" smtClean="0">
              <a:latin typeface="+mj-lt"/>
            </a:endParaRPr>
          </a:p>
          <a:p>
            <a:pPr marL="0" indent="0">
              <a:buNone/>
            </a:pPr>
            <a:endParaRPr lang="tr-TR" sz="4800" b="1" dirty="0">
              <a:latin typeface="+mj-lt"/>
            </a:endParaRPr>
          </a:p>
          <a:p>
            <a:pPr marL="0" indent="0">
              <a:buNone/>
            </a:pPr>
            <a:r>
              <a:rPr lang="tr-TR" sz="4800" b="1" dirty="0" smtClean="0">
                <a:latin typeface="+mj-lt"/>
              </a:rPr>
              <a:t>		</a:t>
            </a:r>
          </a:p>
          <a:p>
            <a:pPr marL="0" indent="0">
              <a:buNone/>
            </a:pPr>
            <a:r>
              <a:rPr lang="tr-TR" sz="4800" b="1" dirty="0">
                <a:latin typeface="+mj-lt"/>
              </a:rPr>
              <a:t>	</a:t>
            </a:r>
            <a:r>
              <a:rPr lang="tr-TR" sz="4800" b="1" dirty="0" smtClean="0">
                <a:latin typeface="+mj-lt"/>
              </a:rPr>
              <a:t>		</a:t>
            </a:r>
            <a:r>
              <a:rPr lang="tr-TR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Teşekkür Ederiz …</a:t>
            </a:r>
            <a:endParaRPr lang="tr-TR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521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BİNA SINAV KOMİSYONUNUN YAPACAĞI İŞLER VE DİKKAT EDECEĞİ HUSUSLAR 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060848"/>
            <a:ext cx="8373616" cy="43204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latin typeface="+mj-lt"/>
              </a:rPr>
              <a:t>Bina </a:t>
            </a:r>
            <a:r>
              <a:rPr lang="tr-TR" sz="2400" dirty="0">
                <a:latin typeface="+mj-lt"/>
              </a:rPr>
              <a:t>sınav komisyonu başkanı, bölge sınav yürütme komisyonunun sınavla ilgili yapacağı toplantıya katılır.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+mj-lt"/>
              </a:rPr>
              <a:t>Toplantıda </a:t>
            </a:r>
            <a:r>
              <a:rPr lang="tr-TR" sz="2400" dirty="0">
                <a:latin typeface="+mj-lt"/>
              </a:rPr>
              <a:t>görüşülen hususlar ve alınan kararlara göre okulda sınav planlamasını ve </a:t>
            </a:r>
            <a:r>
              <a:rPr lang="tr-TR" sz="2400" b="1" dirty="0">
                <a:latin typeface="+mj-lt"/>
              </a:rPr>
              <a:t>organizasyonunu</a:t>
            </a:r>
            <a:r>
              <a:rPr lang="tr-TR" sz="2400" dirty="0">
                <a:latin typeface="+mj-lt"/>
              </a:rPr>
              <a:t> </a:t>
            </a:r>
            <a:r>
              <a:rPr lang="tr-TR" sz="2400" dirty="0" smtClean="0">
                <a:latin typeface="+mj-lt"/>
              </a:rPr>
              <a:t>yapar.</a:t>
            </a:r>
            <a:endParaRPr lang="tr-TR" sz="24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+mj-lt"/>
              </a:rPr>
              <a:t>Sınava </a:t>
            </a:r>
            <a:r>
              <a:rPr lang="tr-TR" sz="2400" dirty="0">
                <a:latin typeface="+mj-lt"/>
              </a:rPr>
              <a:t>girecek öğrencilerin </a:t>
            </a:r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salon yoklama listeleri</a:t>
            </a:r>
            <a:r>
              <a:rPr lang="tr-TR" sz="2400" dirty="0">
                <a:latin typeface="+mj-lt"/>
              </a:rPr>
              <a:t>ni bölge sınav yürütme komisyonundan alarak, sınavdan en az 2 (iki) gün önce </a:t>
            </a:r>
            <a:r>
              <a:rPr lang="tr-TR" sz="2400" b="1" dirty="0">
                <a:latin typeface="+mj-lt"/>
              </a:rPr>
              <a:t>öğrencilerin görebilecekleri uygun bir yerde ilan </a:t>
            </a:r>
            <a:r>
              <a:rPr lang="tr-TR" sz="2400" b="1" dirty="0" smtClean="0">
                <a:latin typeface="+mj-lt"/>
              </a:rPr>
              <a:t>ediniz</a:t>
            </a:r>
            <a:r>
              <a:rPr lang="tr-TR" sz="2400" dirty="0" smtClean="0">
                <a:latin typeface="+mj-lt"/>
              </a:rPr>
              <a:t>. </a:t>
            </a:r>
            <a:endParaRPr lang="tr-T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42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229600" cy="5112568"/>
          </a:xfrm>
        </p:spPr>
        <p:txBody>
          <a:bodyPr>
            <a:noAutofit/>
          </a:bodyPr>
          <a:lstStyle/>
          <a:p>
            <a:pPr lvl="0" indent="-360000" hangingPunct="0">
              <a:lnSpc>
                <a:spcPct val="150000"/>
              </a:lnSpc>
              <a:spcAft>
                <a:spcPts val="600"/>
              </a:spcAft>
            </a:pPr>
            <a:r>
              <a:rPr lang="tr-TR" sz="2400" dirty="0">
                <a:latin typeface="+mj-lt"/>
              </a:rPr>
              <a:t>Sınav salonlarını </a:t>
            </a:r>
            <a:r>
              <a:rPr lang="tr-TR" sz="2400" dirty="0" smtClean="0">
                <a:latin typeface="+mj-lt"/>
              </a:rPr>
              <a:t>ve </a:t>
            </a:r>
            <a:r>
              <a:rPr lang="tr-TR" sz="2400" dirty="0">
                <a:latin typeface="+mj-lt"/>
              </a:rPr>
              <a:t>salondaki sıraları, Bakanlığın gönderdiği </a:t>
            </a:r>
            <a:r>
              <a:rPr lang="tr-TR" sz="2400" b="1" dirty="0">
                <a:latin typeface="+mj-lt"/>
              </a:rPr>
              <a:t>sınav oturma </a:t>
            </a:r>
            <a:r>
              <a:rPr lang="tr-TR" sz="2400" b="1" dirty="0" smtClean="0">
                <a:latin typeface="+mj-lt"/>
              </a:rPr>
              <a:t>planı </a:t>
            </a:r>
            <a:r>
              <a:rPr lang="tr-TR" sz="2400" b="1" dirty="0">
                <a:latin typeface="+mj-lt"/>
              </a:rPr>
              <a:t>doğrultusunda</a:t>
            </a:r>
            <a:r>
              <a:rPr lang="tr-TR" sz="2400" dirty="0">
                <a:latin typeface="+mj-lt"/>
              </a:rPr>
              <a:t> numaralandırarak sınavdan 1 (bir) gün önce hazır duruma gelmesini </a:t>
            </a:r>
            <a:r>
              <a:rPr lang="tr-TR" sz="2400" dirty="0" smtClean="0">
                <a:latin typeface="+mj-lt"/>
              </a:rPr>
              <a:t>sağlayınız </a:t>
            </a:r>
            <a:r>
              <a:rPr lang="tr-TR" sz="2400" dirty="0">
                <a:latin typeface="+mj-lt"/>
              </a:rPr>
              <a:t>ve sınav süresince salonları kontrol </a:t>
            </a:r>
            <a:r>
              <a:rPr lang="tr-TR" sz="2400" dirty="0" smtClean="0">
                <a:latin typeface="+mj-lt"/>
              </a:rPr>
              <a:t>eder.</a:t>
            </a:r>
            <a:endParaRPr lang="tr-TR" sz="2400" dirty="0">
              <a:latin typeface="+mj-lt"/>
            </a:endParaRPr>
          </a:p>
          <a:p>
            <a:pPr lvl="0" indent="-360000" hangingPunct="0">
              <a:lnSpc>
                <a:spcPct val="150000"/>
              </a:lnSpc>
              <a:spcAft>
                <a:spcPts val="600"/>
              </a:spcAft>
            </a:pPr>
            <a:r>
              <a:rPr lang="tr-TR" sz="2400" dirty="0" smtClean="0">
                <a:latin typeface="+mj-lt"/>
              </a:rPr>
              <a:t>1 </a:t>
            </a:r>
            <a:r>
              <a:rPr lang="tr-TR" sz="2400" dirty="0" err="1">
                <a:latin typeface="+mj-lt"/>
              </a:rPr>
              <a:t>nolu</a:t>
            </a:r>
            <a:r>
              <a:rPr lang="tr-TR" sz="2400" dirty="0">
                <a:latin typeface="+mj-lt"/>
              </a:rPr>
              <a:t> salon zemin kattan başlamak suretiyle üst katlara doğru </a:t>
            </a:r>
            <a:r>
              <a:rPr lang="tr-TR" sz="2400" dirty="0" smtClean="0">
                <a:latin typeface="+mj-lt"/>
              </a:rPr>
              <a:t>artarak </a:t>
            </a:r>
            <a:r>
              <a:rPr lang="tr-TR" sz="2400" dirty="0">
                <a:latin typeface="+mj-lt"/>
              </a:rPr>
              <a:t>devam edecektir.</a:t>
            </a:r>
          </a:p>
          <a:p>
            <a:pPr lvl="0" indent="-360000" hangingPunct="0">
              <a:lnSpc>
                <a:spcPct val="150000"/>
              </a:lnSpc>
              <a:spcAft>
                <a:spcPts val="600"/>
              </a:spcAft>
            </a:pPr>
            <a:r>
              <a:rPr lang="tr-TR" sz="2400" dirty="0" smtClean="0">
                <a:latin typeface="+mj-lt"/>
              </a:rPr>
              <a:t>1 </a:t>
            </a:r>
            <a:r>
              <a:rPr lang="tr-TR" sz="2400" dirty="0" err="1">
                <a:latin typeface="+mj-lt"/>
              </a:rPr>
              <a:t>nolu</a:t>
            </a:r>
            <a:r>
              <a:rPr lang="tr-TR" sz="2400" dirty="0">
                <a:latin typeface="+mj-lt"/>
              </a:rPr>
              <a:t> sıra öğretmen masasının önünden başlayacaktır. </a:t>
            </a:r>
            <a:endParaRPr lang="tr-TR" sz="2400" dirty="0" smtClean="0">
              <a:latin typeface="+mj-lt"/>
            </a:endParaRPr>
          </a:p>
          <a:p>
            <a:pPr lvl="0" indent="-360000" hangingPunct="0">
              <a:lnSpc>
                <a:spcPct val="150000"/>
              </a:lnSpc>
              <a:spcAft>
                <a:spcPts val="600"/>
              </a:spcAft>
            </a:pP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 </a:t>
            </a: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kuralı</a:t>
            </a:r>
            <a:r>
              <a:rPr lang="tr-TR" sz="2400" dirty="0">
                <a:latin typeface="+mj-lt"/>
              </a:rPr>
              <a:t> gereğince kapıya doğru artarak devam edecektir.</a:t>
            </a:r>
          </a:p>
          <a:p>
            <a:pPr>
              <a:buNone/>
            </a:pPr>
            <a:endParaRPr lang="tr-TR" sz="2400" dirty="0">
              <a:latin typeface="+mj-lt"/>
            </a:endParaRP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chemeClr val="tx2">
                    <a:lumMod val="75000"/>
                  </a:schemeClr>
                </a:solidFill>
              </a:rPr>
              <a:t>Sınav Salonlarının Hazırlanması</a:t>
            </a:r>
            <a:endParaRPr lang="tr-TR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8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813"/>
            <a:ext cx="6630971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1556792"/>
            <a:ext cx="2592288" cy="286633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Salon Oturma Planı A tipi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369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2088232" cy="3874442"/>
          </a:xfrm>
        </p:spPr>
        <p:txBody>
          <a:bodyPr>
            <a:normAutofit/>
          </a:bodyPr>
          <a:lstStyle/>
          <a:p>
            <a:r>
              <a:rPr lang="tr-TR" dirty="0" smtClean="0"/>
              <a:t>Salon Oturma Planı B tipi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0487"/>
            <a:ext cx="6270104" cy="667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54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010037"/>
            <a:ext cx="8784976" cy="56593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>
                <a:latin typeface="+mj-lt"/>
              </a:rPr>
              <a:t>Salon görevlileri ile sınav başlamadan en az bir saat önce toplantı </a:t>
            </a:r>
            <a:r>
              <a:rPr lang="tr-TR" dirty="0" smtClean="0">
                <a:latin typeface="+mj-lt"/>
              </a:rPr>
              <a:t>yaparak  </a:t>
            </a:r>
            <a:r>
              <a:rPr lang="tr-TR" dirty="0">
                <a:latin typeface="+mj-lt"/>
              </a:rPr>
              <a:t>görev ve sorumluluklarını </a:t>
            </a:r>
            <a:r>
              <a:rPr lang="tr-TR" dirty="0" smtClean="0">
                <a:latin typeface="+mj-lt"/>
              </a:rPr>
              <a:t>açıklayınız. </a:t>
            </a:r>
          </a:p>
          <a:p>
            <a:pPr>
              <a:lnSpc>
                <a:spcPct val="150000"/>
              </a:lnSpc>
            </a:pPr>
            <a:r>
              <a:rPr lang="tr-TR" b="1" dirty="0" smtClean="0">
                <a:latin typeface="+mj-lt"/>
              </a:rPr>
              <a:t>Toplantıya </a:t>
            </a:r>
            <a:r>
              <a:rPr lang="tr-TR" b="1" dirty="0">
                <a:latin typeface="+mj-lt"/>
              </a:rPr>
              <a:t>katılmayan salon görevlisinin yerine yedek öğretmenlerden görevlendirme </a:t>
            </a:r>
            <a:r>
              <a:rPr lang="tr-TR" b="1" dirty="0" smtClean="0">
                <a:latin typeface="+mj-lt"/>
              </a:rPr>
              <a:t>yapar</a:t>
            </a:r>
            <a:r>
              <a:rPr lang="tr-TR" dirty="0" smtClean="0">
                <a:latin typeface="+mj-lt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tr-TR" b="1" u="sng" dirty="0" smtClean="0">
                <a:latin typeface="+mj-lt"/>
              </a:rPr>
              <a:t>Toplantıya </a:t>
            </a:r>
            <a:r>
              <a:rPr lang="tr-TR" b="1" u="sng" dirty="0">
                <a:latin typeface="+mj-lt"/>
              </a:rPr>
              <a:t>katılmayan ve görevine geç gelen personele (yedek dâhil) görev </a:t>
            </a:r>
            <a:r>
              <a:rPr lang="tr-TR" b="1" u="sng" dirty="0" smtClean="0">
                <a:latin typeface="+mj-lt"/>
              </a:rPr>
              <a:t>verilmez</a:t>
            </a:r>
            <a:r>
              <a:rPr lang="tr-TR" dirty="0">
                <a:latin typeface="+mj-lt"/>
              </a:rPr>
              <a:t>. Bu personeli tutanakla belirleyerek Bölge sınav yürütme komisyonuna </a:t>
            </a:r>
            <a:r>
              <a:rPr lang="tr-TR" dirty="0" smtClean="0">
                <a:latin typeface="+mj-lt"/>
              </a:rPr>
              <a:t>bildiriniz.</a:t>
            </a:r>
            <a:endParaRPr lang="tr-TR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465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229600" cy="43891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>
                <a:latin typeface="+mj-lt"/>
              </a:rPr>
              <a:t>Sınav görevlilerine ait görevlerini gösterir </a:t>
            </a:r>
            <a:r>
              <a:rPr lang="tr-TR" b="1" dirty="0">
                <a:latin typeface="+mj-lt"/>
              </a:rPr>
              <a:t>yaka kartı</a:t>
            </a:r>
            <a:r>
              <a:rPr lang="tr-TR" dirty="0">
                <a:latin typeface="+mj-lt"/>
              </a:rPr>
              <a:t> </a:t>
            </a:r>
            <a:r>
              <a:rPr lang="tr-TR" dirty="0" smtClean="0">
                <a:latin typeface="+mj-lt"/>
              </a:rPr>
              <a:t>hazırlayarak sınav </a:t>
            </a:r>
            <a:r>
              <a:rPr lang="tr-TR" dirty="0">
                <a:latin typeface="+mj-lt"/>
              </a:rPr>
              <a:t>süresince görevlilerin üzerinde bulunmasını </a:t>
            </a:r>
            <a:r>
              <a:rPr lang="tr-TR" dirty="0" smtClean="0">
                <a:latin typeface="+mj-lt"/>
              </a:rPr>
              <a:t>sağlayınız.</a:t>
            </a:r>
            <a:endParaRPr lang="tr-TR" dirty="0">
              <a:latin typeface="+mj-lt"/>
            </a:endParaRPr>
          </a:p>
          <a:p>
            <a:pPr marL="0" indent="0">
              <a:buNone/>
            </a:pPr>
            <a:endParaRPr lang="tr-TR" dirty="0" smtClean="0">
              <a:latin typeface="+mj-lt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851920" y="4221088"/>
            <a:ext cx="936104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31309" y="4586565"/>
            <a:ext cx="109537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8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620688"/>
            <a:ext cx="8964488" cy="6185553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tr-TR" dirty="0">
                <a:latin typeface="+mj-lt"/>
              </a:rPr>
              <a:t>Sınav günü, sınav evrak kutularını/çantalarını il/ilçe içi sınav kuryesinden tutanakla teslim </a:t>
            </a:r>
            <a:r>
              <a:rPr lang="tr-TR" dirty="0" smtClean="0">
                <a:latin typeface="+mj-lt"/>
              </a:rPr>
              <a:t>alır, </a:t>
            </a:r>
            <a:r>
              <a:rPr lang="tr-TR" dirty="0">
                <a:latin typeface="+mj-lt"/>
              </a:rPr>
              <a:t>içindeki sınav güvenlik poşetlerini sayarak kontrol </a:t>
            </a:r>
            <a:r>
              <a:rPr lang="tr-TR" dirty="0" smtClean="0">
                <a:latin typeface="+mj-lt"/>
              </a:rPr>
              <a:t>eder; </a:t>
            </a:r>
            <a:r>
              <a:rPr lang="tr-TR" dirty="0">
                <a:latin typeface="+mj-lt"/>
              </a:rPr>
              <a:t>sorun varsa </a:t>
            </a:r>
            <a:r>
              <a:rPr lang="tr-TR" b="1" dirty="0">
                <a:latin typeface="+mj-lt"/>
              </a:rPr>
              <a:t>bölge sınav yürütme komisyonu</a:t>
            </a:r>
            <a:r>
              <a:rPr lang="tr-TR" dirty="0">
                <a:latin typeface="+mj-lt"/>
              </a:rPr>
              <a:t>nun talimatına göre işlem </a:t>
            </a:r>
            <a:r>
              <a:rPr lang="tr-TR" dirty="0" smtClean="0">
                <a:latin typeface="+mj-lt"/>
              </a:rPr>
              <a:t>yapar.</a:t>
            </a:r>
          </a:p>
          <a:p>
            <a:pPr lvl="0"/>
            <a:endParaRPr lang="tr-TR" sz="10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Soru 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kitapçığı</a:t>
            </a:r>
            <a:r>
              <a:rPr lang="tr-TR" dirty="0">
                <a:latin typeface="+mj-lt"/>
              </a:rPr>
              <a:t>, 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cevap kâğıdı</a:t>
            </a:r>
            <a:r>
              <a:rPr lang="tr-TR" dirty="0">
                <a:latin typeface="+mj-lt"/>
              </a:rPr>
              <a:t> </a:t>
            </a:r>
            <a:endParaRPr lang="tr-TR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dirty="0">
                <a:latin typeface="+mj-lt"/>
              </a:rPr>
              <a:t> </a:t>
            </a:r>
            <a:r>
              <a:rPr lang="tr-TR" dirty="0" smtClean="0">
                <a:latin typeface="+mj-lt"/>
              </a:rPr>
              <a:t>ve 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salon yoklama 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listeleri</a:t>
            </a:r>
            <a:r>
              <a:rPr lang="tr-TR" dirty="0" smtClean="0">
                <a:latin typeface="+mj-lt"/>
              </a:rPr>
              <a:t>nin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>
                <a:latin typeface="+mj-lt"/>
              </a:rPr>
              <a:t> </a:t>
            </a:r>
            <a:r>
              <a:rPr lang="tr-TR" dirty="0" smtClean="0">
                <a:latin typeface="+mj-lt"/>
              </a:rPr>
              <a:t>bulunduğu </a:t>
            </a:r>
            <a:r>
              <a:rPr lang="tr-T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sınav güvenlik </a:t>
            </a:r>
            <a:endParaRPr lang="tr-TR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poşetleri</a:t>
            </a:r>
            <a:r>
              <a:rPr lang="tr-TR" dirty="0" smtClean="0">
                <a:latin typeface="+mj-lt"/>
              </a:rPr>
              <a:t>ni </a:t>
            </a:r>
            <a:r>
              <a:rPr lang="tr-TR" dirty="0">
                <a:latin typeface="+mj-lt"/>
              </a:rPr>
              <a:t>salon </a:t>
            </a:r>
            <a:r>
              <a:rPr lang="tr-TR" dirty="0" smtClean="0">
                <a:latin typeface="+mj-lt"/>
              </a:rPr>
              <a:t>başkanlarına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>
                <a:latin typeface="+mj-lt"/>
              </a:rPr>
              <a:t> </a:t>
            </a:r>
            <a:r>
              <a:rPr lang="tr-TR" dirty="0">
                <a:latin typeface="+mj-lt"/>
              </a:rPr>
              <a:t>imza karşılığında teslim </a:t>
            </a:r>
            <a:r>
              <a:rPr lang="tr-TR" dirty="0" smtClean="0">
                <a:latin typeface="+mj-lt"/>
              </a:rPr>
              <a:t>eder.</a:t>
            </a:r>
            <a:endParaRPr lang="tr-TR" dirty="0">
              <a:latin typeface="+mj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482" y="3672614"/>
            <a:ext cx="4293518" cy="313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88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806</Words>
  <Application>Microsoft Office PowerPoint</Application>
  <PresentationFormat>Ekran Gösterisi (4:3)</PresentationFormat>
  <Paragraphs>69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Akış</vt:lpstr>
      <vt:lpstr>07-08 Aralık 2019 AÖL – MAÖL ve AÖİHL SINAVLARINDA DİKKAT EDİLECEK HUSUSLAR</vt:lpstr>
      <vt:lpstr> SINAV TARİHİ ve OTURUM SAATLERİ</vt:lpstr>
      <vt:lpstr>BİNA SINAV KOMİSYONUNUN YAPACAĞI İŞLER VE DİKKAT EDECEĞİ HUSUSLAR </vt:lpstr>
      <vt:lpstr>Sınav Salonlarının Hazırlanması</vt:lpstr>
      <vt:lpstr>Salon Oturma Planı A tipi</vt:lpstr>
      <vt:lpstr>Salon Oturma Planı B tipi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Örnek Tutanak</vt:lpstr>
      <vt:lpstr>PowerPoint Sunusu</vt:lpstr>
      <vt:lpstr>PowerPoint Sunusu</vt:lpstr>
      <vt:lpstr>PowerPoint Sunusu</vt:lpstr>
      <vt:lpstr>Sınav Poşetinin Doğru açılması için görevlileri uyarınız !!!</vt:lpstr>
      <vt:lpstr>PowerPoint Sunusu</vt:lpstr>
      <vt:lpstr>PowerPoint Sunusu</vt:lpstr>
      <vt:lpstr>Sınav kutularının  doğru şekilde kapatılmasını sağlayınız.</vt:lpstr>
      <vt:lpstr>Sınav kutularının  doğru şekilde kapatılmasını sağlayınız.</vt:lpstr>
      <vt:lpstr>Sınav kutularının  doğru şekilde kapatılmasını sağlayınız.</vt:lpstr>
      <vt:lpstr>Sınav kutularının  doğru şekilde kapatılmasını sağlayınız.</vt:lpstr>
      <vt:lpstr>OSMANCIK İLÇE MİLLİ EĞİTİM MÜDÜRLÜĞÜ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MTSA SINAVINDA SALON GÖREVLİLERİNİN YAPACAĞI İŞLER</dc:title>
  <dc:creator>pc</dc:creator>
  <cp:lastModifiedBy>mdr</cp:lastModifiedBy>
  <cp:revision>90</cp:revision>
  <dcterms:created xsi:type="dcterms:W3CDTF">2013-04-09T19:54:08Z</dcterms:created>
  <dcterms:modified xsi:type="dcterms:W3CDTF">2019-12-02T13:29:49Z</dcterms:modified>
</cp:coreProperties>
</file>