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78" r:id="rId2"/>
    <p:sldId id="280" r:id="rId3"/>
    <p:sldId id="279" r:id="rId4"/>
    <p:sldId id="281" r:id="rId5"/>
    <p:sldId id="282" r:id="rId6"/>
    <p:sldId id="283" r:id="rId7"/>
    <p:sldId id="258" r:id="rId8"/>
    <p:sldId id="259" r:id="rId9"/>
    <p:sldId id="260" r:id="rId10"/>
    <p:sldId id="275" r:id="rId11"/>
    <p:sldId id="261" r:id="rId12"/>
    <p:sldId id="266" r:id="rId13"/>
    <p:sldId id="267" r:id="rId14"/>
    <p:sldId id="268" r:id="rId15"/>
    <p:sldId id="269" r:id="rId16"/>
    <p:sldId id="270" r:id="rId17"/>
    <p:sldId id="276" r:id="rId18"/>
    <p:sldId id="304" r:id="rId19"/>
    <p:sldId id="305" r:id="rId20"/>
    <p:sldId id="306" r:id="rId21"/>
    <p:sldId id="296" r:id="rId22"/>
    <p:sldId id="287" r:id="rId23"/>
    <p:sldId id="284" r:id="rId24"/>
    <p:sldId id="285" r:id="rId25"/>
    <p:sldId id="286" r:id="rId26"/>
    <p:sldId id="298" r:id="rId27"/>
    <p:sldId id="299" r:id="rId28"/>
    <p:sldId id="300" r:id="rId29"/>
    <p:sldId id="301" r:id="rId30"/>
    <p:sldId id="302" r:id="rId31"/>
    <p:sldId id="292" r:id="rId32"/>
    <p:sldId id="293"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BA9938-5011-4DF5-9672-F94003A00EA7}" type="doc">
      <dgm:prSet loTypeId="urn:microsoft.com/office/officeart/2005/8/layout/bList2#7" loCatId="list" qsTypeId="urn:microsoft.com/office/officeart/2005/8/quickstyle/simple1" qsCatId="simple" csTypeId="urn:microsoft.com/office/officeart/2005/8/colors/accent1_2" csCatId="accent1" phldr="1"/>
      <dgm:spPr/>
      <dgm:t>
        <a:bodyPr/>
        <a:lstStyle/>
        <a:p>
          <a:endParaRPr lang="tr-TR"/>
        </a:p>
      </dgm:t>
    </dgm:pt>
    <dgm:pt modelId="{3688B362-8744-4B14-B2A2-86D33A42AA12}">
      <dgm:prSet custT="1"/>
      <dgm:spPr/>
      <dgm:t>
        <a:bodyPr/>
        <a:lstStyle/>
        <a:p>
          <a:pPr rtl="0"/>
          <a:r>
            <a:rPr lang="tr-TR" sz="3200" b="1" dirty="0" smtClean="0"/>
            <a:t>İş Sağlığı ve Güvenliği Kurulu (İSGK)</a:t>
          </a:r>
          <a:endParaRPr lang="tr-TR" sz="3200" dirty="0"/>
        </a:p>
      </dgm:t>
    </dgm:pt>
    <dgm:pt modelId="{12198F55-2DF1-411F-95A7-44782E4DE841}" type="parTrans" cxnId="{06CEF229-38E3-432D-8DB9-17175FB32631}">
      <dgm:prSet/>
      <dgm:spPr/>
      <dgm:t>
        <a:bodyPr/>
        <a:lstStyle/>
        <a:p>
          <a:endParaRPr lang="tr-TR"/>
        </a:p>
      </dgm:t>
    </dgm:pt>
    <dgm:pt modelId="{6DBFB9B9-0EC9-449D-AD43-6C9A1ED7D896}" type="sibTrans" cxnId="{06CEF229-38E3-432D-8DB9-17175FB32631}">
      <dgm:prSet/>
      <dgm:spPr/>
      <dgm:t>
        <a:bodyPr/>
        <a:lstStyle/>
        <a:p>
          <a:endParaRPr lang="tr-TR"/>
        </a:p>
      </dgm:t>
    </dgm:pt>
    <dgm:pt modelId="{66047057-A9DB-4181-9655-0AF870C3EB6F}">
      <dgm:prSet custT="1"/>
      <dgm:spPr/>
      <dgm:t>
        <a:bodyPr/>
        <a:lstStyle/>
        <a:p>
          <a:pPr rtl="0"/>
          <a:r>
            <a:rPr lang="tr-TR" sz="2800" dirty="0" smtClean="0"/>
            <a:t>Elli  ve  daha  fazla  çalışanın  bulunduğu  ve  altı  aydan  fazla  süren  sürekli  işlerin  yapıldığı işyerlerinde  </a:t>
          </a:r>
          <a:r>
            <a:rPr lang="tr-TR" sz="2800" b="1" u="sng" dirty="0" smtClean="0"/>
            <a:t>işveren,  iş  sağlığı  ve  güvenliği  ile  ilgili  çalışmalarda  bulunmak  üzere  kurul oluşturur. </a:t>
          </a:r>
          <a:r>
            <a:rPr lang="tr-TR" sz="2800" dirty="0" smtClean="0"/>
            <a:t>İşveren, iş sağlığı ve güvenliği mevzuatına uygun kurul kararlarını uygular.</a:t>
          </a:r>
          <a:endParaRPr lang="tr-TR" sz="2800" dirty="0"/>
        </a:p>
      </dgm:t>
    </dgm:pt>
    <dgm:pt modelId="{31AF1532-3899-42B5-8EBF-158DF3010D46}" type="parTrans" cxnId="{CF7102FB-1128-4A19-A446-41501ED5ADE5}">
      <dgm:prSet/>
      <dgm:spPr/>
      <dgm:t>
        <a:bodyPr/>
        <a:lstStyle/>
        <a:p>
          <a:endParaRPr lang="tr-TR"/>
        </a:p>
      </dgm:t>
    </dgm:pt>
    <dgm:pt modelId="{241E4C5C-760C-43C1-B288-2CB5AE2988A2}" type="sibTrans" cxnId="{CF7102FB-1128-4A19-A446-41501ED5ADE5}">
      <dgm:prSet/>
      <dgm:spPr/>
      <dgm:t>
        <a:bodyPr/>
        <a:lstStyle/>
        <a:p>
          <a:endParaRPr lang="tr-TR"/>
        </a:p>
      </dgm:t>
    </dgm:pt>
    <dgm:pt modelId="{709D5B43-0C5D-4DB1-9FF4-3913667D6D81}" type="pres">
      <dgm:prSet presAssocID="{06BA9938-5011-4DF5-9672-F94003A00EA7}" presName="diagram" presStyleCnt="0">
        <dgm:presLayoutVars>
          <dgm:dir/>
          <dgm:animLvl val="lvl"/>
          <dgm:resizeHandles val="exact"/>
        </dgm:presLayoutVars>
      </dgm:prSet>
      <dgm:spPr/>
      <dgm:t>
        <a:bodyPr/>
        <a:lstStyle/>
        <a:p>
          <a:endParaRPr lang="tr-TR"/>
        </a:p>
      </dgm:t>
    </dgm:pt>
    <dgm:pt modelId="{296348A4-A787-4F40-A986-0AD5453BC461}" type="pres">
      <dgm:prSet presAssocID="{3688B362-8744-4B14-B2A2-86D33A42AA12}" presName="compNode" presStyleCnt="0"/>
      <dgm:spPr/>
    </dgm:pt>
    <dgm:pt modelId="{1E9B26C5-7D1D-423A-AB0C-CF2D1DAFBB69}" type="pres">
      <dgm:prSet presAssocID="{3688B362-8744-4B14-B2A2-86D33A42AA12}" presName="childRect" presStyleLbl="bgAcc1" presStyleIdx="0" presStyleCnt="1" custScaleX="256216">
        <dgm:presLayoutVars>
          <dgm:bulletEnabled val="1"/>
        </dgm:presLayoutVars>
      </dgm:prSet>
      <dgm:spPr/>
      <dgm:t>
        <a:bodyPr/>
        <a:lstStyle/>
        <a:p>
          <a:endParaRPr lang="tr-TR"/>
        </a:p>
      </dgm:t>
    </dgm:pt>
    <dgm:pt modelId="{77294EF5-8746-4C7A-B620-A307D756D1BE}" type="pres">
      <dgm:prSet presAssocID="{3688B362-8744-4B14-B2A2-86D33A42AA12}" presName="parentText" presStyleLbl="node1" presStyleIdx="0" presStyleCnt="0">
        <dgm:presLayoutVars>
          <dgm:chMax val="0"/>
          <dgm:bulletEnabled val="1"/>
        </dgm:presLayoutVars>
      </dgm:prSet>
      <dgm:spPr/>
      <dgm:t>
        <a:bodyPr/>
        <a:lstStyle/>
        <a:p>
          <a:endParaRPr lang="tr-TR"/>
        </a:p>
      </dgm:t>
    </dgm:pt>
    <dgm:pt modelId="{B80EDA27-F2F8-441A-AF65-034D9ACDF1FA}" type="pres">
      <dgm:prSet presAssocID="{3688B362-8744-4B14-B2A2-86D33A42AA12}" presName="parentRect" presStyleLbl="alignNode1" presStyleIdx="0" presStyleCnt="1" custScaleX="256216"/>
      <dgm:spPr/>
      <dgm:t>
        <a:bodyPr/>
        <a:lstStyle/>
        <a:p>
          <a:endParaRPr lang="tr-TR"/>
        </a:p>
      </dgm:t>
    </dgm:pt>
    <dgm:pt modelId="{C130B1E4-3182-466D-ACE0-625B56CDCA90}" type="pres">
      <dgm:prSet presAssocID="{3688B362-8744-4B14-B2A2-86D33A42AA12}" presName="adorn" presStyleLbl="fgAccFollowNode1" presStyleIdx="0" presStyleCnt="1" custLinFactX="78386" custLinFactNeighborX="100000" custLinFactNeighborY="-2531"/>
      <dgm:spPr>
        <a:blipFill rotWithShape="0">
          <a:blip xmlns:r="http://schemas.openxmlformats.org/officeDocument/2006/relationships" r:embed="rId1"/>
          <a:stretch>
            <a:fillRect/>
          </a:stretch>
        </a:blipFill>
      </dgm:spPr>
      <dgm:t>
        <a:bodyPr/>
        <a:lstStyle/>
        <a:p>
          <a:endParaRPr lang="tr-TR"/>
        </a:p>
      </dgm:t>
    </dgm:pt>
  </dgm:ptLst>
  <dgm:cxnLst>
    <dgm:cxn modelId="{D8208259-68F8-40D4-B656-23E61D547EF1}" type="presOf" srcId="{66047057-A9DB-4181-9655-0AF870C3EB6F}" destId="{1E9B26C5-7D1D-423A-AB0C-CF2D1DAFBB69}" srcOrd="0" destOrd="0" presId="urn:microsoft.com/office/officeart/2005/8/layout/bList2#7"/>
    <dgm:cxn modelId="{B0A92068-405C-4486-BB2E-F5532E2E775E}" type="presOf" srcId="{3688B362-8744-4B14-B2A2-86D33A42AA12}" destId="{77294EF5-8746-4C7A-B620-A307D756D1BE}" srcOrd="0" destOrd="0" presId="urn:microsoft.com/office/officeart/2005/8/layout/bList2#7"/>
    <dgm:cxn modelId="{62B8B853-A65C-4E74-8D42-BC43DDF31DA2}" type="presOf" srcId="{3688B362-8744-4B14-B2A2-86D33A42AA12}" destId="{B80EDA27-F2F8-441A-AF65-034D9ACDF1FA}" srcOrd="1" destOrd="0" presId="urn:microsoft.com/office/officeart/2005/8/layout/bList2#7"/>
    <dgm:cxn modelId="{06CEF229-38E3-432D-8DB9-17175FB32631}" srcId="{06BA9938-5011-4DF5-9672-F94003A00EA7}" destId="{3688B362-8744-4B14-B2A2-86D33A42AA12}" srcOrd="0" destOrd="0" parTransId="{12198F55-2DF1-411F-95A7-44782E4DE841}" sibTransId="{6DBFB9B9-0EC9-449D-AD43-6C9A1ED7D896}"/>
    <dgm:cxn modelId="{184DB570-7FF8-44A0-B32F-0E31AACFDEB1}" type="presOf" srcId="{06BA9938-5011-4DF5-9672-F94003A00EA7}" destId="{709D5B43-0C5D-4DB1-9FF4-3913667D6D81}" srcOrd="0" destOrd="0" presId="urn:microsoft.com/office/officeart/2005/8/layout/bList2#7"/>
    <dgm:cxn modelId="{CF7102FB-1128-4A19-A446-41501ED5ADE5}" srcId="{3688B362-8744-4B14-B2A2-86D33A42AA12}" destId="{66047057-A9DB-4181-9655-0AF870C3EB6F}" srcOrd="0" destOrd="0" parTransId="{31AF1532-3899-42B5-8EBF-158DF3010D46}" sibTransId="{241E4C5C-760C-43C1-B288-2CB5AE2988A2}"/>
    <dgm:cxn modelId="{50AD1855-374F-4EA3-B254-254EE25E36E1}" type="presParOf" srcId="{709D5B43-0C5D-4DB1-9FF4-3913667D6D81}" destId="{296348A4-A787-4F40-A986-0AD5453BC461}" srcOrd="0" destOrd="0" presId="urn:microsoft.com/office/officeart/2005/8/layout/bList2#7"/>
    <dgm:cxn modelId="{4E347D75-45AC-459B-A380-FAF19B6A6859}" type="presParOf" srcId="{296348A4-A787-4F40-A986-0AD5453BC461}" destId="{1E9B26C5-7D1D-423A-AB0C-CF2D1DAFBB69}" srcOrd="0" destOrd="0" presId="urn:microsoft.com/office/officeart/2005/8/layout/bList2#7"/>
    <dgm:cxn modelId="{0AB4B05B-A72C-4EED-91C5-3BB4E351BCF4}" type="presParOf" srcId="{296348A4-A787-4F40-A986-0AD5453BC461}" destId="{77294EF5-8746-4C7A-B620-A307D756D1BE}" srcOrd="1" destOrd="0" presId="urn:microsoft.com/office/officeart/2005/8/layout/bList2#7"/>
    <dgm:cxn modelId="{1EB8D9D9-0BC4-4A82-A315-AF1610169943}" type="presParOf" srcId="{296348A4-A787-4F40-A986-0AD5453BC461}" destId="{B80EDA27-F2F8-441A-AF65-034D9ACDF1FA}" srcOrd="2" destOrd="0" presId="urn:microsoft.com/office/officeart/2005/8/layout/bList2#7"/>
    <dgm:cxn modelId="{780FFDED-0BFE-4F1C-A9EC-25F529695931}" type="presParOf" srcId="{296348A4-A787-4F40-A986-0AD5453BC461}" destId="{C130B1E4-3182-466D-ACE0-625B56CDCA90}" srcOrd="3" destOrd="0" presId="urn:microsoft.com/office/officeart/2005/8/layout/bList2#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24A383-C997-40E9-AEC7-A77438C008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A5E03DAC-C68C-403B-BD36-F57946F45623}">
      <dgm:prSet custT="1"/>
      <dgm:spPr/>
      <dgm:t>
        <a:bodyPr/>
        <a:lstStyle/>
        <a:p>
          <a:pPr rtl="0"/>
          <a:r>
            <a:rPr lang="tr-TR" sz="2400" b="1" dirty="0" smtClean="0"/>
            <a:t>1. ADIM</a:t>
          </a:r>
          <a:endParaRPr lang="tr-TR" sz="2400" dirty="0"/>
        </a:p>
      </dgm:t>
    </dgm:pt>
    <dgm:pt modelId="{806D7F8C-BABD-4EF6-971C-B72888993FBD}" type="parTrans" cxnId="{90F4B652-3E08-40A5-A3F6-9C2181CA9AA4}">
      <dgm:prSet/>
      <dgm:spPr/>
      <dgm:t>
        <a:bodyPr/>
        <a:lstStyle/>
        <a:p>
          <a:endParaRPr lang="tr-TR"/>
        </a:p>
      </dgm:t>
    </dgm:pt>
    <dgm:pt modelId="{6096F884-87AB-495F-B2AD-6C9B77383092}" type="sibTrans" cxnId="{90F4B652-3E08-40A5-A3F6-9C2181CA9AA4}">
      <dgm:prSet/>
      <dgm:spPr/>
      <dgm:t>
        <a:bodyPr/>
        <a:lstStyle/>
        <a:p>
          <a:endParaRPr lang="tr-TR"/>
        </a:p>
      </dgm:t>
    </dgm:pt>
    <dgm:pt modelId="{10DBE20A-1B73-472B-B592-EAEF16D5B7D1}">
      <dgm:prSet custT="1"/>
      <dgm:spPr/>
      <dgm:t>
        <a:bodyPr/>
        <a:lstStyle/>
        <a:p>
          <a:pPr rtl="0"/>
          <a:r>
            <a:rPr lang="tr-TR" sz="2400" b="1" dirty="0" smtClean="0"/>
            <a:t>2. ADIM</a:t>
          </a:r>
          <a:endParaRPr lang="tr-TR" sz="2400" dirty="0"/>
        </a:p>
      </dgm:t>
    </dgm:pt>
    <dgm:pt modelId="{6B3DCD48-5C6A-485C-BC35-344AB3AC96F3}" type="parTrans" cxnId="{9C0D0431-2524-493F-A43A-A5AA5A6FF6A7}">
      <dgm:prSet/>
      <dgm:spPr/>
      <dgm:t>
        <a:bodyPr/>
        <a:lstStyle/>
        <a:p>
          <a:endParaRPr lang="tr-TR"/>
        </a:p>
      </dgm:t>
    </dgm:pt>
    <dgm:pt modelId="{FDA0917D-CDC0-41AD-B495-23F440227982}" type="sibTrans" cxnId="{9C0D0431-2524-493F-A43A-A5AA5A6FF6A7}">
      <dgm:prSet/>
      <dgm:spPr/>
      <dgm:t>
        <a:bodyPr/>
        <a:lstStyle/>
        <a:p>
          <a:endParaRPr lang="tr-TR"/>
        </a:p>
      </dgm:t>
    </dgm:pt>
    <dgm:pt modelId="{34B691D3-B67E-44C6-BA8D-8B1674F3A2C0}">
      <dgm:prSet custT="1"/>
      <dgm:spPr/>
      <dgm:t>
        <a:bodyPr/>
        <a:lstStyle/>
        <a:p>
          <a:pPr rtl="0"/>
          <a:r>
            <a:rPr lang="tr-TR" sz="2400" b="1" dirty="0" smtClean="0"/>
            <a:t>3. ADIM</a:t>
          </a:r>
          <a:endParaRPr lang="tr-TR" sz="2400" dirty="0"/>
        </a:p>
      </dgm:t>
    </dgm:pt>
    <dgm:pt modelId="{5A30C8C9-BB2E-4D56-B208-DB322B7A1565}" type="parTrans" cxnId="{7FA79A28-117F-4A0E-8A38-8683A98F98E1}">
      <dgm:prSet/>
      <dgm:spPr/>
      <dgm:t>
        <a:bodyPr/>
        <a:lstStyle/>
        <a:p>
          <a:endParaRPr lang="tr-TR"/>
        </a:p>
      </dgm:t>
    </dgm:pt>
    <dgm:pt modelId="{11684F86-CFF0-4C88-B96D-99C36358F272}" type="sibTrans" cxnId="{7FA79A28-117F-4A0E-8A38-8683A98F98E1}">
      <dgm:prSet/>
      <dgm:spPr/>
      <dgm:t>
        <a:bodyPr/>
        <a:lstStyle/>
        <a:p>
          <a:endParaRPr lang="tr-TR"/>
        </a:p>
      </dgm:t>
    </dgm:pt>
    <dgm:pt modelId="{B2A2AE22-CBF7-43DC-AB78-0832D3B6AB11}">
      <dgm:prSet custT="1"/>
      <dgm:spPr/>
      <dgm:t>
        <a:bodyPr/>
        <a:lstStyle/>
        <a:p>
          <a:pPr rtl="0"/>
          <a:r>
            <a:rPr lang="tr-TR" sz="2400" b="1" dirty="0" smtClean="0"/>
            <a:t>4. ADIM</a:t>
          </a:r>
          <a:endParaRPr lang="tr-TR" sz="2400" dirty="0"/>
        </a:p>
      </dgm:t>
    </dgm:pt>
    <dgm:pt modelId="{F98529EF-14A7-4DF6-8965-6961795A999E}" type="parTrans" cxnId="{F4CFFE32-040B-4FA4-A3B7-5398349A1039}">
      <dgm:prSet/>
      <dgm:spPr/>
      <dgm:t>
        <a:bodyPr/>
        <a:lstStyle/>
        <a:p>
          <a:endParaRPr lang="tr-TR"/>
        </a:p>
      </dgm:t>
    </dgm:pt>
    <dgm:pt modelId="{A8C9AFA6-EDB9-4357-BA77-9DCAE99E5F26}" type="sibTrans" cxnId="{F4CFFE32-040B-4FA4-A3B7-5398349A1039}">
      <dgm:prSet/>
      <dgm:spPr/>
      <dgm:t>
        <a:bodyPr/>
        <a:lstStyle/>
        <a:p>
          <a:endParaRPr lang="tr-TR"/>
        </a:p>
      </dgm:t>
    </dgm:pt>
    <dgm:pt modelId="{E8BAF6D3-69AA-47CD-BA08-3427A57F3B6C}">
      <dgm:prSet custT="1"/>
      <dgm:spPr/>
      <dgm:t>
        <a:bodyPr/>
        <a:lstStyle/>
        <a:p>
          <a:pPr rtl="0"/>
          <a:r>
            <a:rPr lang="tr-TR" sz="2400" b="1" i="1" dirty="0" smtClean="0"/>
            <a:t>5. ADIM</a:t>
          </a:r>
          <a:endParaRPr lang="tr-TR" sz="2400" dirty="0"/>
        </a:p>
      </dgm:t>
    </dgm:pt>
    <dgm:pt modelId="{D8FBDF5B-314F-4962-B9E5-78D07470EDBC}" type="parTrans" cxnId="{96B26884-70B2-4CD4-B665-AF598653A3E8}">
      <dgm:prSet/>
      <dgm:spPr/>
      <dgm:t>
        <a:bodyPr/>
        <a:lstStyle/>
        <a:p>
          <a:endParaRPr lang="tr-TR"/>
        </a:p>
      </dgm:t>
    </dgm:pt>
    <dgm:pt modelId="{16C98F59-CD5D-4FB3-BB35-BF5A294ADDFA}" type="sibTrans" cxnId="{96B26884-70B2-4CD4-B665-AF598653A3E8}">
      <dgm:prSet/>
      <dgm:spPr/>
      <dgm:t>
        <a:bodyPr/>
        <a:lstStyle/>
        <a:p>
          <a:endParaRPr lang="tr-TR"/>
        </a:p>
      </dgm:t>
    </dgm:pt>
    <dgm:pt modelId="{3C5835B3-2FF6-4729-8002-B83AA50EEF77}">
      <dgm:prSet custT="1"/>
      <dgm:spPr/>
      <dgm:t>
        <a:bodyPr/>
        <a:lstStyle/>
        <a:p>
          <a:pPr rtl="0"/>
          <a:r>
            <a:rPr lang="tr-TR" sz="2400" b="1" dirty="0" smtClean="0"/>
            <a:t>6. ADIM</a:t>
          </a:r>
          <a:endParaRPr lang="tr-TR" sz="2400" dirty="0"/>
        </a:p>
      </dgm:t>
    </dgm:pt>
    <dgm:pt modelId="{B25D2051-F091-4B5C-8DF2-963C54F4BE8D}" type="parTrans" cxnId="{B07A5F0C-3698-41F2-B138-7A638A38F3E3}">
      <dgm:prSet/>
      <dgm:spPr/>
      <dgm:t>
        <a:bodyPr/>
        <a:lstStyle/>
        <a:p>
          <a:endParaRPr lang="tr-TR"/>
        </a:p>
      </dgm:t>
    </dgm:pt>
    <dgm:pt modelId="{C285D260-3C31-4C5C-9C9E-D877DC0CEFC6}" type="sibTrans" cxnId="{B07A5F0C-3698-41F2-B138-7A638A38F3E3}">
      <dgm:prSet/>
      <dgm:spPr/>
      <dgm:t>
        <a:bodyPr/>
        <a:lstStyle/>
        <a:p>
          <a:endParaRPr lang="tr-TR"/>
        </a:p>
      </dgm:t>
    </dgm:pt>
    <dgm:pt modelId="{0D48D183-2BA9-47D0-852F-7CA94A2DD4CC}">
      <dgm:prSet custT="1"/>
      <dgm:spPr/>
      <dgm:t>
        <a:bodyPr/>
        <a:lstStyle/>
        <a:p>
          <a:r>
            <a:rPr lang="tr-TR" sz="2000" dirty="0" smtClean="0"/>
            <a:t>Risk Değerlendirmesi Ekibinin Kurulması</a:t>
          </a:r>
          <a:endParaRPr lang="tr-TR" sz="2000" dirty="0"/>
        </a:p>
      </dgm:t>
    </dgm:pt>
    <dgm:pt modelId="{3321F27D-869B-43B6-947F-05E9C504D821}" type="parTrans" cxnId="{907E4E10-2FF7-4427-A87F-A0B2595AB703}">
      <dgm:prSet/>
      <dgm:spPr/>
      <dgm:t>
        <a:bodyPr/>
        <a:lstStyle/>
        <a:p>
          <a:endParaRPr lang="tr-TR"/>
        </a:p>
      </dgm:t>
    </dgm:pt>
    <dgm:pt modelId="{5FCAAD14-D303-41C2-89C5-1AE350D0D74B}" type="sibTrans" cxnId="{907E4E10-2FF7-4427-A87F-A0B2595AB703}">
      <dgm:prSet/>
      <dgm:spPr/>
      <dgm:t>
        <a:bodyPr/>
        <a:lstStyle/>
        <a:p>
          <a:endParaRPr lang="tr-TR"/>
        </a:p>
      </dgm:t>
    </dgm:pt>
    <dgm:pt modelId="{1CDD6FB0-D755-47D8-AE89-13AF0AB99666}">
      <dgm:prSet custT="1"/>
      <dgm:spPr/>
      <dgm:t>
        <a:bodyPr/>
        <a:lstStyle/>
        <a:p>
          <a:pPr rtl="0"/>
          <a:r>
            <a:rPr lang="tr-TR" sz="2000" dirty="0" smtClean="0"/>
            <a:t>Risk Değerlendirmesi Yapılacak Alan ve Faaliyetlerin Tanımlanması</a:t>
          </a:r>
          <a:endParaRPr lang="tr-TR" sz="2000" dirty="0"/>
        </a:p>
      </dgm:t>
    </dgm:pt>
    <dgm:pt modelId="{B8074425-80BD-4999-80A3-36062DB73831}" type="parTrans" cxnId="{24DA6553-E891-4678-8042-085367F2EE5C}">
      <dgm:prSet/>
      <dgm:spPr/>
      <dgm:t>
        <a:bodyPr/>
        <a:lstStyle/>
        <a:p>
          <a:endParaRPr lang="tr-TR"/>
        </a:p>
      </dgm:t>
    </dgm:pt>
    <dgm:pt modelId="{EB1D4636-8ACA-434A-A285-F2894A90E932}" type="sibTrans" cxnId="{24DA6553-E891-4678-8042-085367F2EE5C}">
      <dgm:prSet/>
      <dgm:spPr/>
      <dgm:t>
        <a:bodyPr/>
        <a:lstStyle/>
        <a:p>
          <a:endParaRPr lang="tr-TR"/>
        </a:p>
      </dgm:t>
    </dgm:pt>
    <dgm:pt modelId="{7DD16444-E4E1-46EA-8585-B4F8E0F6F398}">
      <dgm:prSet custT="1"/>
      <dgm:spPr/>
      <dgm:t>
        <a:bodyPr/>
        <a:lstStyle/>
        <a:p>
          <a:pPr rtl="0"/>
          <a:r>
            <a:rPr lang="tr-TR" sz="2000" i="1" dirty="0" smtClean="0"/>
            <a:t>Risk Değerlendirme Planının Oluşturulması</a:t>
          </a:r>
          <a:endParaRPr lang="tr-TR" sz="2000" dirty="0"/>
        </a:p>
      </dgm:t>
    </dgm:pt>
    <dgm:pt modelId="{BD3ABFD3-91E8-4991-B553-8D0271175AB5}" type="parTrans" cxnId="{58987D16-A20F-491C-AA86-000035B501CB}">
      <dgm:prSet/>
      <dgm:spPr/>
      <dgm:t>
        <a:bodyPr/>
        <a:lstStyle/>
        <a:p>
          <a:endParaRPr lang="tr-TR"/>
        </a:p>
      </dgm:t>
    </dgm:pt>
    <dgm:pt modelId="{2F9FC042-4D08-465B-AF25-099D43AB85E3}" type="sibTrans" cxnId="{58987D16-A20F-491C-AA86-000035B501CB}">
      <dgm:prSet/>
      <dgm:spPr/>
      <dgm:t>
        <a:bodyPr/>
        <a:lstStyle/>
        <a:p>
          <a:endParaRPr lang="tr-TR"/>
        </a:p>
      </dgm:t>
    </dgm:pt>
    <dgm:pt modelId="{8C12B5DD-8809-4522-83E4-BAD547142A4D}">
      <dgm:prSet custT="1"/>
      <dgm:spPr/>
      <dgm:t>
        <a:bodyPr/>
        <a:lstStyle/>
        <a:p>
          <a:pPr rtl="0"/>
          <a:r>
            <a:rPr lang="tr-TR" sz="2000" i="1" dirty="0" smtClean="0"/>
            <a:t>Risk Değerlendirme Ekiplerinin Eğitimi </a:t>
          </a:r>
          <a:endParaRPr lang="tr-TR" sz="2000" dirty="0"/>
        </a:p>
      </dgm:t>
    </dgm:pt>
    <dgm:pt modelId="{7E0E5E39-D55A-41B0-BBC4-C5DEA13DBCCD}" type="parTrans" cxnId="{3B9EDB14-4FF7-4DF7-B7A2-51EF8A256054}">
      <dgm:prSet/>
      <dgm:spPr/>
      <dgm:t>
        <a:bodyPr/>
        <a:lstStyle/>
        <a:p>
          <a:endParaRPr lang="tr-TR"/>
        </a:p>
      </dgm:t>
    </dgm:pt>
    <dgm:pt modelId="{815E95FA-11D1-4FC9-B4D5-EA004ED85834}" type="sibTrans" cxnId="{3B9EDB14-4FF7-4DF7-B7A2-51EF8A256054}">
      <dgm:prSet/>
      <dgm:spPr/>
      <dgm:t>
        <a:bodyPr/>
        <a:lstStyle/>
        <a:p>
          <a:endParaRPr lang="tr-TR"/>
        </a:p>
      </dgm:t>
    </dgm:pt>
    <dgm:pt modelId="{B4F7DF29-1A0D-483B-9A0F-4DBA71EEEDFB}">
      <dgm:prSet custT="1"/>
      <dgm:spPr/>
      <dgm:t>
        <a:bodyPr/>
        <a:lstStyle/>
        <a:p>
          <a:pPr rtl="0"/>
          <a:r>
            <a:rPr lang="tr-TR" sz="2000" i="1" dirty="0" smtClean="0"/>
            <a:t>Risk Değerlendirme Ekiplerinin Ön Hazırlık Yapması ve </a:t>
          </a:r>
          <a:r>
            <a:rPr lang="tr-TR" sz="2000" dirty="0" smtClean="0"/>
            <a:t>Bilgi Toplama</a:t>
          </a:r>
          <a:endParaRPr lang="tr-TR" sz="2000" dirty="0"/>
        </a:p>
      </dgm:t>
    </dgm:pt>
    <dgm:pt modelId="{601D93C4-52B4-43B5-9354-5BB3ACBB2209}" type="parTrans" cxnId="{C568A3A1-C70E-4A17-BFBA-E01C0279234D}">
      <dgm:prSet/>
      <dgm:spPr/>
      <dgm:t>
        <a:bodyPr/>
        <a:lstStyle/>
        <a:p>
          <a:endParaRPr lang="tr-TR"/>
        </a:p>
      </dgm:t>
    </dgm:pt>
    <dgm:pt modelId="{A2665591-A885-4F7B-8153-AA05DE8D75F4}" type="sibTrans" cxnId="{C568A3A1-C70E-4A17-BFBA-E01C0279234D}">
      <dgm:prSet/>
      <dgm:spPr/>
      <dgm:t>
        <a:bodyPr/>
        <a:lstStyle/>
        <a:p>
          <a:endParaRPr lang="tr-TR"/>
        </a:p>
      </dgm:t>
    </dgm:pt>
    <dgm:pt modelId="{769F7490-6D47-4924-9F70-38CEEB4EEFA4}">
      <dgm:prSet custT="1"/>
      <dgm:spPr/>
      <dgm:t>
        <a:bodyPr/>
        <a:lstStyle/>
        <a:p>
          <a:pPr rtl="0"/>
          <a:r>
            <a:rPr lang="tr-TR" sz="2000" i="1" dirty="0" smtClean="0"/>
            <a:t>İş Sağlığı ve Güvenliği Tehlike ve Risklerinin Tanımlanması</a:t>
          </a:r>
          <a:endParaRPr lang="tr-TR" sz="2000" dirty="0"/>
        </a:p>
      </dgm:t>
    </dgm:pt>
    <dgm:pt modelId="{5C7EFB26-DEDE-42DE-9346-DA299A05D3A8}" type="parTrans" cxnId="{5822B179-2278-414E-90FA-94C3037A7D57}">
      <dgm:prSet/>
      <dgm:spPr/>
      <dgm:t>
        <a:bodyPr/>
        <a:lstStyle/>
        <a:p>
          <a:endParaRPr lang="tr-TR"/>
        </a:p>
      </dgm:t>
    </dgm:pt>
    <dgm:pt modelId="{8FC94266-C8AB-4E1D-B339-06B12CB894B0}" type="sibTrans" cxnId="{5822B179-2278-414E-90FA-94C3037A7D57}">
      <dgm:prSet/>
      <dgm:spPr/>
      <dgm:t>
        <a:bodyPr/>
        <a:lstStyle/>
        <a:p>
          <a:endParaRPr lang="tr-TR"/>
        </a:p>
      </dgm:t>
    </dgm:pt>
    <dgm:pt modelId="{7B01CEDB-D6AD-4857-BAAA-17397C71B6C0}" type="pres">
      <dgm:prSet presAssocID="{2D24A383-C997-40E9-AEC7-A77438C00867}" presName="Name0" presStyleCnt="0">
        <dgm:presLayoutVars>
          <dgm:dir/>
          <dgm:animLvl val="lvl"/>
          <dgm:resizeHandles val="exact"/>
        </dgm:presLayoutVars>
      </dgm:prSet>
      <dgm:spPr/>
      <dgm:t>
        <a:bodyPr/>
        <a:lstStyle/>
        <a:p>
          <a:endParaRPr lang="tr-TR"/>
        </a:p>
      </dgm:t>
    </dgm:pt>
    <dgm:pt modelId="{45670927-E98D-497F-8091-237708ACFC6E}" type="pres">
      <dgm:prSet presAssocID="{A5E03DAC-C68C-403B-BD36-F57946F45623}" presName="linNode" presStyleCnt="0"/>
      <dgm:spPr/>
    </dgm:pt>
    <dgm:pt modelId="{108A26D0-7ACF-4CB9-87BD-48747EDF1C82}" type="pres">
      <dgm:prSet presAssocID="{A5E03DAC-C68C-403B-BD36-F57946F45623}" presName="parentText" presStyleLbl="node1" presStyleIdx="0" presStyleCnt="6" custScaleX="65769">
        <dgm:presLayoutVars>
          <dgm:chMax val="1"/>
          <dgm:bulletEnabled val="1"/>
        </dgm:presLayoutVars>
      </dgm:prSet>
      <dgm:spPr/>
      <dgm:t>
        <a:bodyPr/>
        <a:lstStyle/>
        <a:p>
          <a:endParaRPr lang="tr-TR"/>
        </a:p>
      </dgm:t>
    </dgm:pt>
    <dgm:pt modelId="{7F4C57CD-AE0A-4A75-B8C0-8A4568AF8DBA}" type="pres">
      <dgm:prSet presAssocID="{A5E03DAC-C68C-403B-BD36-F57946F45623}" presName="descendantText" presStyleLbl="alignAccFollowNode1" presStyleIdx="0" presStyleCnt="6" custScaleX="114215">
        <dgm:presLayoutVars>
          <dgm:bulletEnabled val="1"/>
        </dgm:presLayoutVars>
      </dgm:prSet>
      <dgm:spPr/>
      <dgm:t>
        <a:bodyPr/>
        <a:lstStyle/>
        <a:p>
          <a:endParaRPr lang="tr-TR"/>
        </a:p>
      </dgm:t>
    </dgm:pt>
    <dgm:pt modelId="{23DEF42D-CF03-45E9-9B0A-B2F75A21FFDC}" type="pres">
      <dgm:prSet presAssocID="{6096F884-87AB-495F-B2AD-6C9B77383092}" presName="sp" presStyleCnt="0"/>
      <dgm:spPr/>
    </dgm:pt>
    <dgm:pt modelId="{C262F37B-4C23-4DA9-A338-883ABB94970D}" type="pres">
      <dgm:prSet presAssocID="{10DBE20A-1B73-472B-B592-EAEF16D5B7D1}" presName="linNode" presStyleCnt="0"/>
      <dgm:spPr/>
    </dgm:pt>
    <dgm:pt modelId="{7FC79839-773C-4A62-966C-5E6135FEC06E}" type="pres">
      <dgm:prSet presAssocID="{10DBE20A-1B73-472B-B592-EAEF16D5B7D1}" presName="parentText" presStyleLbl="node1" presStyleIdx="1" presStyleCnt="6" custScaleX="65769">
        <dgm:presLayoutVars>
          <dgm:chMax val="1"/>
          <dgm:bulletEnabled val="1"/>
        </dgm:presLayoutVars>
      </dgm:prSet>
      <dgm:spPr/>
      <dgm:t>
        <a:bodyPr/>
        <a:lstStyle/>
        <a:p>
          <a:endParaRPr lang="tr-TR"/>
        </a:p>
      </dgm:t>
    </dgm:pt>
    <dgm:pt modelId="{91A21114-6FFB-4913-988C-1B42A59151CD}" type="pres">
      <dgm:prSet presAssocID="{10DBE20A-1B73-472B-B592-EAEF16D5B7D1}" presName="descendantText" presStyleLbl="alignAccFollowNode1" presStyleIdx="1" presStyleCnt="6" custScaleX="114215">
        <dgm:presLayoutVars>
          <dgm:bulletEnabled val="1"/>
        </dgm:presLayoutVars>
      </dgm:prSet>
      <dgm:spPr/>
      <dgm:t>
        <a:bodyPr/>
        <a:lstStyle/>
        <a:p>
          <a:endParaRPr lang="tr-TR"/>
        </a:p>
      </dgm:t>
    </dgm:pt>
    <dgm:pt modelId="{E1BE7B84-BDD4-44D4-BBFD-4094BAE51687}" type="pres">
      <dgm:prSet presAssocID="{FDA0917D-CDC0-41AD-B495-23F440227982}" presName="sp" presStyleCnt="0"/>
      <dgm:spPr/>
    </dgm:pt>
    <dgm:pt modelId="{09F42972-F33D-4137-B76D-651FD7FE8C4B}" type="pres">
      <dgm:prSet presAssocID="{34B691D3-B67E-44C6-BA8D-8B1674F3A2C0}" presName="linNode" presStyleCnt="0"/>
      <dgm:spPr/>
    </dgm:pt>
    <dgm:pt modelId="{0122D2F0-BF93-4DA4-B309-E96D1F3E9178}" type="pres">
      <dgm:prSet presAssocID="{34B691D3-B67E-44C6-BA8D-8B1674F3A2C0}" presName="parentText" presStyleLbl="node1" presStyleIdx="2" presStyleCnt="6" custScaleX="65769">
        <dgm:presLayoutVars>
          <dgm:chMax val="1"/>
          <dgm:bulletEnabled val="1"/>
        </dgm:presLayoutVars>
      </dgm:prSet>
      <dgm:spPr/>
      <dgm:t>
        <a:bodyPr/>
        <a:lstStyle/>
        <a:p>
          <a:endParaRPr lang="tr-TR"/>
        </a:p>
      </dgm:t>
    </dgm:pt>
    <dgm:pt modelId="{458A4E73-2D27-44A4-AD96-6DAE2C9C70B8}" type="pres">
      <dgm:prSet presAssocID="{34B691D3-B67E-44C6-BA8D-8B1674F3A2C0}" presName="descendantText" presStyleLbl="alignAccFollowNode1" presStyleIdx="2" presStyleCnt="6" custScaleX="114215">
        <dgm:presLayoutVars>
          <dgm:bulletEnabled val="1"/>
        </dgm:presLayoutVars>
      </dgm:prSet>
      <dgm:spPr/>
      <dgm:t>
        <a:bodyPr/>
        <a:lstStyle/>
        <a:p>
          <a:endParaRPr lang="tr-TR"/>
        </a:p>
      </dgm:t>
    </dgm:pt>
    <dgm:pt modelId="{C4521713-8C27-42CF-841F-6EE0919FDA89}" type="pres">
      <dgm:prSet presAssocID="{11684F86-CFF0-4C88-B96D-99C36358F272}" presName="sp" presStyleCnt="0"/>
      <dgm:spPr/>
    </dgm:pt>
    <dgm:pt modelId="{649AECE0-140C-4F9E-886B-21C80EC889FC}" type="pres">
      <dgm:prSet presAssocID="{B2A2AE22-CBF7-43DC-AB78-0832D3B6AB11}" presName="linNode" presStyleCnt="0"/>
      <dgm:spPr/>
    </dgm:pt>
    <dgm:pt modelId="{6FF5B64D-AF06-4357-9343-6C7BA672E342}" type="pres">
      <dgm:prSet presAssocID="{B2A2AE22-CBF7-43DC-AB78-0832D3B6AB11}" presName="parentText" presStyleLbl="node1" presStyleIdx="3" presStyleCnt="6" custScaleX="65769">
        <dgm:presLayoutVars>
          <dgm:chMax val="1"/>
          <dgm:bulletEnabled val="1"/>
        </dgm:presLayoutVars>
      </dgm:prSet>
      <dgm:spPr/>
      <dgm:t>
        <a:bodyPr/>
        <a:lstStyle/>
        <a:p>
          <a:endParaRPr lang="tr-TR"/>
        </a:p>
      </dgm:t>
    </dgm:pt>
    <dgm:pt modelId="{43211E35-7436-45FB-8B9E-841AF7A7E477}" type="pres">
      <dgm:prSet presAssocID="{B2A2AE22-CBF7-43DC-AB78-0832D3B6AB11}" presName="descendantText" presStyleLbl="alignAccFollowNode1" presStyleIdx="3" presStyleCnt="6" custScaleX="114215">
        <dgm:presLayoutVars>
          <dgm:bulletEnabled val="1"/>
        </dgm:presLayoutVars>
      </dgm:prSet>
      <dgm:spPr/>
      <dgm:t>
        <a:bodyPr/>
        <a:lstStyle/>
        <a:p>
          <a:endParaRPr lang="tr-TR"/>
        </a:p>
      </dgm:t>
    </dgm:pt>
    <dgm:pt modelId="{9762657E-6FB7-42D6-8BF9-3F2DEF268D3F}" type="pres">
      <dgm:prSet presAssocID="{A8C9AFA6-EDB9-4357-BA77-9DCAE99E5F26}" presName="sp" presStyleCnt="0"/>
      <dgm:spPr/>
    </dgm:pt>
    <dgm:pt modelId="{411005FA-D520-4B9A-94B9-8F0DC65A8F45}" type="pres">
      <dgm:prSet presAssocID="{E8BAF6D3-69AA-47CD-BA08-3427A57F3B6C}" presName="linNode" presStyleCnt="0"/>
      <dgm:spPr/>
    </dgm:pt>
    <dgm:pt modelId="{EC00600B-D488-469C-89E0-5D9D0AA21FF1}" type="pres">
      <dgm:prSet presAssocID="{E8BAF6D3-69AA-47CD-BA08-3427A57F3B6C}" presName="parentText" presStyleLbl="node1" presStyleIdx="4" presStyleCnt="6" custScaleX="65769">
        <dgm:presLayoutVars>
          <dgm:chMax val="1"/>
          <dgm:bulletEnabled val="1"/>
        </dgm:presLayoutVars>
      </dgm:prSet>
      <dgm:spPr/>
      <dgm:t>
        <a:bodyPr/>
        <a:lstStyle/>
        <a:p>
          <a:endParaRPr lang="tr-TR"/>
        </a:p>
      </dgm:t>
    </dgm:pt>
    <dgm:pt modelId="{175CDA4D-718F-49B3-B43F-F56F2D7460AE}" type="pres">
      <dgm:prSet presAssocID="{E8BAF6D3-69AA-47CD-BA08-3427A57F3B6C}" presName="descendantText" presStyleLbl="alignAccFollowNode1" presStyleIdx="4" presStyleCnt="6" custScaleX="114215">
        <dgm:presLayoutVars>
          <dgm:bulletEnabled val="1"/>
        </dgm:presLayoutVars>
      </dgm:prSet>
      <dgm:spPr/>
      <dgm:t>
        <a:bodyPr/>
        <a:lstStyle/>
        <a:p>
          <a:endParaRPr lang="tr-TR"/>
        </a:p>
      </dgm:t>
    </dgm:pt>
    <dgm:pt modelId="{F87D8182-817C-4301-88A5-A50881F8B74C}" type="pres">
      <dgm:prSet presAssocID="{16C98F59-CD5D-4FB3-BB35-BF5A294ADDFA}" presName="sp" presStyleCnt="0"/>
      <dgm:spPr/>
    </dgm:pt>
    <dgm:pt modelId="{5ED2F673-85B5-4496-9C4B-3FBA9C645ADA}" type="pres">
      <dgm:prSet presAssocID="{3C5835B3-2FF6-4729-8002-B83AA50EEF77}" presName="linNode" presStyleCnt="0"/>
      <dgm:spPr/>
    </dgm:pt>
    <dgm:pt modelId="{B0D8039E-EF9E-4AEE-A91E-516DE7C4DB2D}" type="pres">
      <dgm:prSet presAssocID="{3C5835B3-2FF6-4729-8002-B83AA50EEF77}" presName="parentText" presStyleLbl="node1" presStyleIdx="5" presStyleCnt="6" custScaleX="65769">
        <dgm:presLayoutVars>
          <dgm:chMax val="1"/>
          <dgm:bulletEnabled val="1"/>
        </dgm:presLayoutVars>
      </dgm:prSet>
      <dgm:spPr/>
      <dgm:t>
        <a:bodyPr/>
        <a:lstStyle/>
        <a:p>
          <a:endParaRPr lang="tr-TR"/>
        </a:p>
      </dgm:t>
    </dgm:pt>
    <dgm:pt modelId="{681BF273-9EAD-447A-8271-A371D203AB6A}" type="pres">
      <dgm:prSet presAssocID="{3C5835B3-2FF6-4729-8002-B83AA50EEF77}" presName="descendantText" presStyleLbl="alignAccFollowNode1" presStyleIdx="5" presStyleCnt="6" custScaleX="114215">
        <dgm:presLayoutVars>
          <dgm:bulletEnabled val="1"/>
        </dgm:presLayoutVars>
      </dgm:prSet>
      <dgm:spPr/>
      <dgm:t>
        <a:bodyPr/>
        <a:lstStyle/>
        <a:p>
          <a:endParaRPr lang="tr-TR"/>
        </a:p>
      </dgm:t>
    </dgm:pt>
  </dgm:ptLst>
  <dgm:cxnLst>
    <dgm:cxn modelId="{8E422E63-384E-499F-8774-FD84894BD6D0}" type="presOf" srcId="{B4F7DF29-1A0D-483B-9A0F-4DBA71EEEDFB}" destId="{175CDA4D-718F-49B3-B43F-F56F2D7460AE}" srcOrd="0" destOrd="0" presId="urn:microsoft.com/office/officeart/2005/8/layout/vList5"/>
    <dgm:cxn modelId="{9C0D0431-2524-493F-A43A-A5AA5A6FF6A7}" srcId="{2D24A383-C997-40E9-AEC7-A77438C00867}" destId="{10DBE20A-1B73-472B-B592-EAEF16D5B7D1}" srcOrd="1" destOrd="0" parTransId="{6B3DCD48-5C6A-485C-BC35-344AB3AC96F3}" sibTransId="{FDA0917D-CDC0-41AD-B495-23F440227982}"/>
    <dgm:cxn modelId="{5007CF06-801C-4F4E-9692-7E2ED9B9F565}" type="presOf" srcId="{2D24A383-C997-40E9-AEC7-A77438C00867}" destId="{7B01CEDB-D6AD-4857-BAAA-17397C71B6C0}" srcOrd="0" destOrd="0" presId="urn:microsoft.com/office/officeart/2005/8/layout/vList5"/>
    <dgm:cxn modelId="{F960A534-7AA1-4206-9CB7-14CE4D43D5A7}" type="presOf" srcId="{8C12B5DD-8809-4522-83E4-BAD547142A4D}" destId="{43211E35-7436-45FB-8B9E-841AF7A7E477}" srcOrd="0" destOrd="0" presId="urn:microsoft.com/office/officeart/2005/8/layout/vList5"/>
    <dgm:cxn modelId="{FAB09441-3521-4F54-ABA6-506D8FB4417A}" type="presOf" srcId="{E8BAF6D3-69AA-47CD-BA08-3427A57F3B6C}" destId="{EC00600B-D488-469C-89E0-5D9D0AA21FF1}" srcOrd="0" destOrd="0" presId="urn:microsoft.com/office/officeart/2005/8/layout/vList5"/>
    <dgm:cxn modelId="{5822B179-2278-414E-90FA-94C3037A7D57}" srcId="{3C5835B3-2FF6-4729-8002-B83AA50EEF77}" destId="{769F7490-6D47-4924-9F70-38CEEB4EEFA4}" srcOrd="0" destOrd="0" parTransId="{5C7EFB26-DEDE-42DE-9346-DA299A05D3A8}" sibTransId="{8FC94266-C8AB-4E1D-B339-06B12CB894B0}"/>
    <dgm:cxn modelId="{6A3F9725-70D3-448C-BBE3-C0BE24AB08D3}" type="presOf" srcId="{0D48D183-2BA9-47D0-852F-7CA94A2DD4CC}" destId="{7F4C57CD-AE0A-4A75-B8C0-8A4568AF8DBA}" srcOrd="0" destOrd="0" presId="urn:microsoft.com/office/officeart/2005/8/layout/vList5"/>
    <dgm:cxn modelId="{BED7D119-51AF-4EF3-B075-04D95C9AF7B6}" type="presOf" srcId="{3C5835B3-2FF6-4729-8002-B83AA50EEF77}" destId="{B0D8039E-EF9E-4AEE-A91E-516DE7C4DB2D}" srcOrd="0" destOrd="0" presId="urn:microsoft.com/office/officeart/2005/8/layout/vList5"/>
    <dgm:cxn modelId="{C568A3A1-C70E-4A17-BFBA-E01C0279234D}" srcId="{E8BAF6D3-69AA-47CD-BA08-3427A57F3B6C}" destId="{B4F7DF29-1A0D-483B-9A0F-4DBA71EEEDFB}" srcOrd="0" destOrd="0" parTransId="{601D93C4-52B4-43B5-9354-5BB3ACBB2209}" sibTransId="{A2665591-A885-4F7B-8153-AA05DE8D75F4}"/>
    <dgm:cxn modelId="{90F4B652-3E08-40A5-A3F6-9C2181CA9AA4}" srcId="{2D24A383-C997-40E9-AEC7-A77438C00867}" destId="{A5E03DAC-C68C-403B-BD36-F57946F45623}" srcOrd="0" destOrd="0" parTransId="{806D7F8C-BABD-4EF6-971C-B72888993FBD}" sibTransId="{6096F884-87AB-495F-B2AD-6C9B77383092}"/>
    <dgm:cxn modelId="{58987D16-A20F-491C-AA86-000035B501CB}" srcId="{34B691D3-B67E-44C6-BA8D-8B1674F3A2C0}" destId="{7DD16444-E4E1-46EA-8585-B4F8E0F6F398}" srcOrd="0" destOrd="0" parTransId="{BD3ABFD3-91E8-4991-B553-8D0271175AB5}" sibTransId="{2F9FC042-4D08-465B-AF25-099D43AB85E3}"/>
    <dgm:cxn modelId="{907E4E10-2FF7-4427-A87F-A0B2595AB703}" srcId="{A5E03DAC-C68C-403B-BD36-F57946F45623}" destId="{0D48D183-2BA9-47D0-852F-7CA94A2DD4CC}" srcOrd="0" destOrd="0" parTransId="{3321F27D-869B-43B6-947F-05E9C504D821}" sibTransId="{5FCAAD14-D303-41C2-89C5-1AE350D0D74B}"/>
    <dgm:cxn modelId="{88B751B6-052B-4D37-BE7F-09373F985DFD}" type="presOf" srcId="{10DBE20A-1B73-472B-B592-EAEF16D5B7D1}" destId="{7FC79839-773C-4A62-966C-5E6135FEC06E}" srcOrd="0" destOrd="0" presId="urn:microsoft.com/office/officeart/2005/8/layout/vList5"/>
    <dgm:cxn modelId="{A4CB8DF9-C6E3-401A-ABCF-A24A737D1233}" type="presOf" srcId="{1CDD6FB0-D755-47D8-AE89-13AF0AB99666}" destId="{91A21114-6FFB-4913-988C-1B42A59151CD}" srcOrd="0" destOrd="0" presId="urn:microsoft.com/office/officeart/2005/8/layout/vList5"/>
    <dgm:cxn modelId="{F4CFFE32-040B-4FA4-A3B7-5398349A1039}" srcId="{2D24A383-C997-40E9-AEC7-A77438C00867}" destId="{B2A2AE22-CBF7-43DC-AB78-0832D3B6AB11}" srcOrd="3" destOrd="0" parTransId="{F98529EF-14A7-4DF6-8965-6961795A999E}" sibTransId="{A8C9AFA6-EDB9-4357-BA77-9DCAE99E5F26}"/>
    <dgm:cxn modelId="{B07A5F0C-3698-41F2-B138-7A638A38F3E3}" srcId="{2D24A383-C997-40E9-AEC7-A77438C00867}" destId="{3C5835B3-2FF6-4729-8002-B83AA50EEF77}" srcOrd="5" destOrd="0" parTransId="{B25D2051-F091-4B5C-8DF2-963C54F4BE8D}" sibTransId="{C285D260-3C31-4C5C-9C9E-D877DC0CEFC6}"/>
    <dgm:cxn modelId="{7FA79A28-117F-4A0E-8A38-8683A98F98E1}" srcId="{2D24A383-C997-40E9-AEC7-A77438C00867}" destId="{34B691D3-B67E-44C6-BA8D-8B1674F3A2C0}" srcOrd="2" destOrd="0" parTransId="{5A30C8C9-BB2E-4D56-B208-DB322B7A1565}" sibTransId="{11684F86-CFF0-4C88-B96D-99C36358F272}"/>
    <dgm:cxn modelId="{3B9EDB14-4FF7-4DF7-B7A2-51EF8A256054}" srcId="{B2A2AE22-CBF7-43DC-AB78-0832D3B6AB11}" destId="{8C12B5DD-8809-4522-83E4-BAD547142A4D}" srcOrd="0" destOrd="0" parTransId="{7E0E5E39-D55A-41B0-BBC4-C5DEA13DBCCD}" sibTransId="{815E95FA-11D1-4FC9-B4D5-EA004ED85834}"/>
    <dgm:cxn modelId="{CD05C465-5425-4409-BD05-582441B8FA2E}" type="presOf" srcId="{B2A2AE22-CBF7-43DC-AB78-0832D3B6AB11}" destId="{6FF5B64D-AF06-4357-9343-6C7BA672E342}" srcOrd="0" destOrd="0" presId="urn:microsoft.com/office/officeart/2005/8/layout/vList5"/>
    <dgm:cxn modelId="{59D7590B-A9A9-4228-8D6A-4F043C23025F}" type="presOf" srcId="{A5E03DAC-C68C-403B-BD36-F57946F45623}" destId="{108A26D0-7ACF-4CB9-87BD-48747EDF1C82}" srcOrd="0" destOrd="0" presId="urn:microsoft.com/office/officeart/2005/8/layout/vList5"/>
    <dgm:cxn modelId="{148745D7-D310-42A7-B16D-A297E1C6A268}" type="presOf" srcId="{7DD16444-E4E1-46EA-8585-B4F8E0F6F398}" destId="{458A4E73-2D27-44A4-AD96-6DAE2C9C70B8}" srcOrd="0" destOrd="0" presId="urn:microsoft.com/office/officeart/2005/8/layout/vList5"/>
    <dgm:cxn modelId="{44702A53-65A6-48CE-966B-28F226835245}" type="presOf" srcId="{769F7490-6D47-4924-9F70-38CEEB4EEFA4}" destId="{681BF273-9EAD-447A-8271-A371D203AB6A}" srcOrd="0" destOrd="0" presId="urn:microsoft.com/office/officeart/2005/8/layout/vList5"/>
    <dgm:cxn modelId="{A6030F06-E782-4ACF-9F87-442721B06882}" type="presOf" srcId="{34B691D3-B67E-44C6-BA8D-8B1674F3A2C0}" destId="{0122D2F0-BF93-4DA4-B309-E96D1F3E9178}" srcOrd="0" destOrd="0" presId="urn:microsoft.com/office/officeart/2005/8/layout/vList5"/>
    <dgm:cxn modelId="{96B26884-70B2-4CD4-B665-AF598653A3E8}" srcId="{2D24A383-C997-40E9-AEC7-A77438C00867}" destId="{E8BAF6D3-69AA-47CD-BA08-3427A57F3B6C}" srcOrd="4" destOrd="0" parTransId="{D8FBDF5B-314F-4962-B9E5-78D07470EDBC}" sibTransId="{16C98F59-CD5D-4FB3-BB35-BF5A294ADDFA}"/>
    <dgm:cxn modelId="{24DA6553-E891-4678-8042-085367F2EE5C}" srcId="{10DBE20A-1B73-472B-B592-EAEF16D5B7D1}" destId="{1CDD6FB0-D755-47D8-AE89-13AF0AB99666}" srcOrd="0" destOrd="0" parTransId="{B8074425-80BD-4999-80A3-36062DB73831}" sibTransId="{EB1D4636-8ACA-434A-A285-F2894A90E932}"/>
    <dgm:cxn modelId="{3B6C7AB1-997B-45C5-9ABF-6C9B0E121CCE}" type="presParOf" srcId="{7B01CEDB-D6AD-4857-BAAA-17397C71B6C0}" destId="{45670927-E98D-497F-8091-237708ACFC6E}" srcOrd="0" destOrd="0" presId="urn:microsoft.com/office/officeart/2005/8/layout/vList5"/>
    <dgm:cxn modelId="{F7CF6B17-76CC-4C3F-B3F9-EEAC72B21C2A}" type="presParOf" srcId="{45670927-E98D-497F-8091-237708ACFC6E}" destId="{108A26D0-7ACF-4CB9-87BD-48747EDF1C82}" srcOrd="0" destOrd="0" presId="urn:microsoft.com/office/officeart/2005/8/layout/vList5"/>
    <dgm:cxn modelId="{73F73232-D806-41B9-812A-D051D01F7F50}" type="presParOf" srcId="{45670927-E98D-497F-8091-237708ACFC6E}" destId="{7F4C57CD-AE0A-4A75-B8C0-8A4568AF8DBA}" srcOrd="1" destOrd="0" presId="urn:microsoft.com/office/officeart/2005/8/layout/vList5"/>
    <dgm:cxn modelId="{F17A4C12-6D23-4BFD-91A0-62A21AAE7928}" type="presParOf" srcId="{7B01CEDB-D6AD-4857-BAAA-17397C71B6C0}" destId="{23DEF42D-CF03-45E9-9B0A-B2F75A21FFDC}" srcOrd="1" destOrd="0" presId="urn:microsoft.com/office/officeart/2005/8/layout/vList5"/>
    <dgm:cxn modelId="{7EF5F9E7-F603-45C4-9D2E-04E805C207BD}" type="presParOf" srcId="{7B01CEDB-D6AD-4857-BAAA-17397C71B6C0}" destId="{C262F37B-4C23-4DA9-A338-883ABB94970D}" srcOrd="2" destOrd="0" presId="urn:microsoft.com/office/officeart/2005/8/layout/vList5"/>
    <dgm:cxn modelId="{61C63179-C998-48BA-B428-5CA5B9721166}" type="presParOf" srcId="{C262F37B-4C23-4DA9-A338-883ABB94970D}" destId="{7FC79839-773C-4A62-966C-5E6135FEC06E}" srcOrd="0" destOrd="0" presId="urn:microsoft.com/office/officeart/2005/8/layout/vList5"/>
    <dgm:cxn modelId="{5D839C97-23BD-4B9A-B432-9E7D59567DAE}" type="presParOf" srcId="{C262F37B-4C23-4DA9-A338-883ABB94970D}" destId="{91A21114-6FFB-4913-988C-1B42A59151CD}" srcOrd="1" destOrd="0" presId="urn:microsoft.com/office/officeart/2005/8/layout/vList5"/>
    <dgm:cxn modelId="{54A81DD5-942D-4515-929C-FE83E5F7F9CF}" type="presParOf" srcId="{7B01CEDB-D6AD-4857-BAAA-17397C71B6C0}" destId="{E1BE7B84-BDD4-44D4-BBFD-4094BAE51687}" srcOrd="3" destOrd="0" presId="urn:microsoft.com/office/officeart/2005/8/layout/vList5"/>
    <dgm:cxn modelId="{D3B2C910-3E0F-4ABC-B633-082D4F7DBCC2}" type="presParOf" srcId="{7B01CEDB-D6AD-4857-BAAA-17397C71B6C0}" destId="{09F42972-F33D-4137-B76D-651FD7FE8C4B}" srcOrd="4" destOrd="0" presId="urn:microsoft.com/office/officeart/2005/8/layout/vList5"/>
    <dgm:cxn modelId="{614D6C4C-1EF8-4958-BB8D-01CEC1CDF6E5}" type="presParOf" srcId="{09F42972-F33D-4137-B76D-651FD7FE8C4B}" destId="{0122D2F0-BF93-4DA4-B309-E96D1F3E9178}" srcOrd="0" destOrd="0" presId="urn:microsoft.com/office/officeart/2005/8/layout/vList5"/>
    <dgm:cxn modelId="{5BBC1E71-176A-46B4-916E-55EC89E1EEA5}" type="presParOf" srcId="{09F42972-F33D-4137-B76D-651FD7FE8C4B}" destId="{458A4E73-2D27-44A4-AD96-6DAE2C9C70B8}" srcOrd="1" destOrd="0" presId="urn:microsoft.com/office/officeart/2005/8/layout/vList5"/>
    <dgm:cxn modelId="{D3C4F92B-3068-425F-8B2F-F67A8A569142}" type="presParOf" srcId="{7B01CEDB-D6AD-4857-BAAA-17397C71B6C0}" destId="{C4521713-8C27-42CF-841F-6EE0919FDA89}" srcOrd="5" destOrd="0" presId="urn:microsoft.com/office/officeart/2005/8/layout/vList5"/>
    <dgm:cxn modelId="{0823BDF0-0072-4BA5-BF8D-40DA3163F0BA}" type="presParOf" srcId="{7B01CEDB-D6AD-4857-BAAA-17397C71B6C0}" destId="{649AECE0-140C-4F9E-886B-21C80EC889FC}" srcOrd="6" destOrd="0" presId="urn:microsoft.com/office/officeart/2005/8/layout/vList5"/>
    <dgm:cxn modelId="{DFDFA8D0-6909-4654-8559-A744F3034306}" type="presParOf" srcId="{649AECE0-140C-4F9E-886B-21C80EC889FC}" destId="{6FF5B64D-AF06-4357-9343-6C7BA672E342}" srcOrd="0" destOrd="0" presId="urn:microsoft.com/office/officeart/2005/8/layout/vList5"/>
    <dgm:cxn modelId="{41199E83-5BDE-401B-917A-849EA32030E1}" type="presParOf" srcId="{649AECE0-140C-4F9E-886B-21C80EC889FC}" destId="{43211E35-7436-45FB-8B9E-841AF7A7E477}" srcOrd="1" destOrd="0" presId="urn:microsoft.com/office/officeart/2005/8/layout/vList5"/>
    <dgm:cxn modelId="{90D6A791-0D74-496A-B615-424B7F0DE89E}" type="presParOf" srcId="{7B01CEDB-D6AD-4857-BAAA-17397C71B6C0}" destId="{9762657E-6FB7-42D6-8BF9-3F2DEF268D3F}" srcOrd="7" destOrd="0" presId="urn:microsoft.com/office/officeart/2005/8/layout/vList5"/>
    <dgm:cxn modelId="{BF01BD7C-A4D4-4D32-803B-24FE5CBEA253}" type="presParOf" srcId="{7B01CEDB-D6AD-4857-BAAA-17397C71B6C0}" destId="{411005FA-D520-4B9A-94B9-8F0DC65A8F45}" srcOrd="8" destOrd="0" presId="urn:microsoft.com/office/officeart/2005/8/layout/vList5"/>
    <dgm:cxn modelId="{053FACF9-4014-4732-B957-E86D4D55610C}" type="presParOf" srcId="{411005FA-D520-4B9A-94B9-8F0DC65A8F45}" destId="{EC00600B-D488-469C-89E0-5D9D0AA21FF1}" srcOrd="0" destOrd="0" presId="urn:microsoft.com/office/officeart/2005/8/layout/vList5"/>
    <dgm:cxn modelId="{7F5C201B-B97E-482D-9755-B381FCCAE595}" type="presParOf" srcId="{411005FA-D520-4B9A-94B9-8F0DC65A8F45}" destId="{175CDA4D-718F-49B3-B43F-F56F2D7460AE}" srcOrd="1" destOrd="0" presId="urn:microsoft.com/office/officeart/2005/8/layout/vList5"/>
    <dgm:cxn modelId="{7D788BCA-99AC-4A7B-A03E-513485B4CBAF}" type="presParOf" srcId="{7B01CEDB-D6AD-4857-BAAA-17397C71B6C0}" destId="{F87D8182-817C-4301-88A5-A50881F8B74C}" srcOrd="9" destOrd="0" presId="urn:microsoft.com/office/officeart/2005/8/layout/vList5"/>
    <dgm:cxn modelId="{449EB83C-F898-46D1-A43B-9C6AAE0274C3}" type="presParOf" srcId="{7B01CEDB-D6AD-4857-BAAA-17397C71B6C0}" destId="{5ED2F673-85B5-4496-9C4B-3FBA9C645ADA}" srcOrd="10" destOrd="0" presId="urn:microsoft.com/office/officeart/2005/8/layout/vList5"/>
    <dgm:cxn modelId="{48E32E23-D349-42BB-8DAF-7048DD80724E}" type="presParOf" srcId="{5ED2F673-85B5-4496-9C4B-3FBA9C645ADA}" destId="{B0D8039E-EF9E-4AEE-A91E-516DE7C4DB2D}" srcOrd="0" destOrd="0" presId="urn:microsoft.com/office/officeart/2005/8/layout/vList5"/>
    <dgm:cxn modelId="{97A0317A-46A5-4E90-81AF-CE250F7D35A6}" type="presParOf" srcId="{5ED2F673-85B5-4496-9C4B-3FBA9C645ADA}" destId="{681BF273-9EAD-447A-8271-A371D203AB6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29E7EC-FDC9-4E95-985B-33D760646A1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529ED45C-DA2C-405C-A48D-AB2ADFF5F755}">
      <dgm:prSet custT="1"/>
      <dgm:spPr/>
      <dgm:t>
        <a:bodyPr/>
        <a:lstStyle/>
        <a:p>
          <a:pPr rtl="0"/>
          <a:r>
            <a:rPr lang="tr-TR" sz="2400" b="1" dirty="0" smtClean="0"/>
            <a:t>7. ADIM :</a:t>
          </a:r>
          <a:endParaRPr lang="tr-TR" sz="2400" dirty="0"/>
        </a:p>
      </dgm:t>
    </dgm:pt>
    <dgm:pt modelId="{CCD2EA37-EA74-402D-8255-1462FCC7A590}" type="parTrans" cxnId="{2D48DE93-CD96-4777-99CF-E10963C41BE9}">
      <dgm:prSet/>
      <dgm:spPr/>
      <dgm:t>
        <a:bodyPr/>
        <a:lstStyle/>
        <a:p>
          <a:endParaRPr lang="tr-TR"/>
        </a:p>
      </dgm:t>
    </dgm:pt>
    <dgm:pt modelId="{C82D0CE8-C90C-47F2-8B84-319D51E93715}" type="sibTrans" cxnId="{2D48DE93-CD96-4777-99CF-E10963C41BE9}">
      <dgm:prSet/>
      <dgm:spPr/>
      <dgm:t>
        <a:bodyPr/>
        <a:lstStyle/>
        <a:p>
          <a:endParaRPr lang="tr-TR"/>
        </a:p>
      </dgm:t>
    </dgm:pt>
    <dgm:pt modelId="{E4ABE31D-8C33-491F-9435-0D65735DBE4D}">
      <dgm:prSet custT="1"/>
      <dgm:spPr/>
      <dgm:t>
        <a:bodyPr/>
        <a:lstStyle/>
        <a:p>
          <a:pPr rtl="0"/>
          <a:r>
            <a:rPr lang="tr-TR" sz="2400" b="1" dirty="0" smtClean="0"/>
            <a:t>8. ADIM :</a:t>
          </a:r>
          <a:endParaRPr lang="tr-TR" sz="2400" dirty="0"/>
        </a:p>
      </dgm:t>
    </dgm:pt>
    <dgm:pt modelId="{1317E855-68A2-4700-A7A7-D1D5604B0CC6}" type="parTrans" cxnId="{DDDB343F-169B-4255-8372-55E50BFB1F87}">
      <dgm:prSet/>
      <dgm:spPr/>
      <dgm:t>
        <a:bodyPr/>
        <a:lstStyle/>
        <a:p>
          <a:endParaRPr lang="tr-TR"/>
        </a:p>
      </dgm:t>
    </dgm:pt>
    <dgm:pt modelId="{4240E734-B296-4E3C-829C-8AAD26F2721A}" type="sibTrans" cxnId="{DDDB343F-169B-4255-8372-55E50BFB1F87}">
      <dgm:prSet/>
      <dgm:spPr/>
      <dgm:t>
        <a:bodyPr/>
        <a:lstStyle/>
        <a:p>
          <a:endParaRPr lang="tr-TR"/>
        </a:p>
      </dgm:t>
    </dgm:pt>
    <dgm:pt modelId="{99844BE9-461B-415F-80BB-205C1F950866}">
      <dgm:prSet custT="1"/>
      <dgm:spPr/>
      <dgm:t>
        <a:bodyPr/>
        <a:lstStyle/>
        <a:p>
          <a:pPr rtl="0"/>
          <a:r>
            <a:rPr lang="tr-TR" sz="2400" b="1" dirty="0" smtClean="0"/>
            <a:t>9. ADIM :</a:t>
          </a:r>
          <a:endParaRPr lang="tr-TR" sz="2400" dirty="0"/>
        </a:p>
      </dgm:t>
    </dgm:pt>
    <dgm:pt modelId="{76E93105-9C63-40A2-899B-900CB12383DC}" type="parTrans" cxnId="{E68FA88B-29DB-4C85-AA9B-23BF6CEBFC51}">
      <dgm:prSet/>
      <dgm:spPr/>
      <dgm:t>
        <a:bodyPr/>
        <a:lstStyle/>
        <a:p>
          <a:endParaRPr lang="tr-TR"/>
        </a:p>
      </dgm:t>
    </dgm:pt>
    <dgm:pt modelId="{71BB55FE-AA79-4777-9E85-AB59203DAEB1}" type="sibTrans" cxnId="{E68FA88B-29DB-4C85-AA9B-23BF6CEBFC51}">
      <dgm:prSet/>
      <dgm:spPr/>
      <dgm:t>
        <a:bodyPr/>
        <a:lstStyle/>
        <a:p>
          <a:endParaRPr lang="tr-TR"/>
        </a:p>
      </dgm:t>
    </dgm:pt>
    <dgm:pt modelId="{4A51AAD1-FB9D-48BF-82D4-2F2832D9EA5F}">
      <dgm:prSet custT="1"/>
      <dgm:spPr/>
      <dgm:t>
        <a:bodyPr/>
        <a:lstStyle/>
        <a:p>
          <a:pPr rtl="0"/>
          <a:r>
            <a:rPr lang="tr-TR" sz="2400" b="1" dirty="0" smtClean="0"/>
            <a:t>10. ADIM :</a:t>
          </a:r>
          <a:endParaRPr lang="tr-TR" sz="2400" dirty="0"/>
        </a:p>
      </dgm:t>
    </dgm:pt>
    <dgm:pt modelId="{A6BBE735-A142-4BA8-8760-88CDCD96D1A8}" type="parTrans" cxnId="{C986031F-3FD3-4254-9D1A-8A076258FA3D}">
      <dgm:prSet/>
      <dgm:spPr/>
      <dgm:t>
        <a:bodyPr/>
        <a:lstStyle/>
        <a:p>
          <a:endParaRPr lang="tr-TR"/>
        </a:p>
      </dgm:t>
    </dgm:pt>
    <dgm:pt modelId="{BBD35BB9-C019-460B-A0C7-CAC9720DE664}" type="sibTrans" cxnId="{C986031F-3FD3-4254-9D1A-8A076258FA3D}">
      <dgm:prSet/>
      <dgm:spPr/>
      <dgm:t>
        <a:bodyPr/>
        <a:lstStyle/>
        <a:p>
          <a:endParaRPr lang="tr-TR"/>
        </a:p>
      </dgm:t>
    </dgm:pt>
    <dgm:pt modelId="{D640FD92-BA2B-4AF5-855F-D9D5ECBFE7BF}">
      <dgm:prSet custT="1"/>
      <dgm:spPr/>
      <dgm:t>
        <a:bodyPr/>
        <a:lstStyle/>
        <a:p>
          <a:pPr rtl="0"/>
          <a:r>
            <a:rPr lang="tr-TR" sz="2000" i="1" dirty="0" smtClean="0"/>
            <a:t>Risklerin Önem Derecelerinin Belirlenmesi</a:t>
          </a:r>
          <a:endParaRPr lang="tr-TR" sz="2000" dirty="0"/>
        </a:p>
      </dgm:t>
    </dgm:pt>
    <dgm:pt modelId="{53301777-847A-429E-9E9F-1D0A98382243}" type="parTrans" cxnId="{04432548-612D-49AE-BBE7-46115A707DB5}">
      <dgm:prSet/>
      <dgm:spPr/>
      <dgm:t>
        <a:bodyPr/>
        <a:lstStyle/>
        <a:p>
          <a:endParaRPr lang="tr-TR"/>
        </a:p>
      </dgm:t>
    </dgm:pt>
    <dgm:pt modelId="{50148353-B3E6-4033-BEA4-B9A8849AB312}" type="sibTrans" cxnId="{04432548-612D-49AE-BBE7-46115A707DB5}">
      <dgm:prSet/>
      <dgm:spPr/>
      <dgm:t>
        <a:bodyPr/>
        <a:lstStyle/>
        <a:p>
          <a:endParaRPr lang="tr-TR"/>
        </a:p>
      </dgm:t>
    </dgm:pt>
    <dgm:pt modelId="{7DC36CE0-0636-4DBD-8E18-2BA292875100}">
      <dgm:prSet custT="1"/>
      <dgm:spPr/>
      <dgm:t>
        <a:bodyPr/>
        <a:lstStyle/>
        <a:p>
          <a:pPr rtl="0"/>
          <a:r>
            <a:rPr lang="tr-TR" sz="2000" dirty="0" smtClean="0"/>
            <a:t>Riski ortadan kaldırmak ya da azaltmak için </a:t>
          </a:r>
          <a:r>
            <a:rPr lang="tr-TR" sz="2000" i="1" dirty="0" smtClean="0"/>
            <a:t>Kontrol Tedbirlerinin Planlanması</a:t>
          </a:r>
          <a:endParaRPr lang="tr-TR" sz="2000" dirty="0"/>
        </a:p>
      </dgm:t>
    </dgm:pt>
    <dgm:pt modelId="{9669BC91-A8A8-4E5A-B4B4-BB9BDE0CE61C}" type="parTrans" cxnId="{7A36B2BE-A39E-43A4-9362-09BF5C62094B}">
      <dgm:prSet/>
      <dgm:spPr/>
      <dgm:t>
        <a:bodyPr/>
        <a:lstStyle/>
        <a:p>
          <a:endParaRPr lang="tr-TR"/>
        </a:p>
      </dgm:t>
    </dgm:pt>
    <dgm:pt modelId="{657B276E-EDFE-4703-868F-90AA11C7266B}" type="sibTrans" cxnId="{7A36B2BE-A39E-43A4-9362-09BF5C62094B}">
      <dgm:prSet/>
      <dgm:spPr/>
      <dgm:t>
        <a:bodyPr/>
        <a:lstStyle/>
        <a:p>
          <a:endParaRPr lang="tr-TR"/>
        </a:p>
      </dgm:t>
    </dgm:pt>
    <dgm:pt modelId="{F66599A7-3E83-4B30-849B-1A679FE9FD12}">
      <dgm:prSet custT="1"/>
      <dgm:spPr/>
      <dgm:t>
        <a:bodyPr/>
        <a:lstStyle/>
        <a:p>
          <a:pPr rtl="0"/>
          <a:r>
            <a:rPr lang="tr-TR" sz="2000" dirty="0" smtClean="0"/>
            <a:t>Risk kontrol tedbirlerinin uygulanması</a:t>
          </a:r>
          <a:endParaRPr lang="tr-TR" sz="2000" dirty="0"/>
        </a:p>
      </dgm:t>
    </dgm:pt>
    <dgm:pt modelId="{66165DE7-7B00-43BF-923D-764CE945CE94}" type="parTrans" cxnId="{DE20056C-B925-471B-B04E-47FE78BB9B3F}">
      <dgm:prSet/>
      <dgm:spPr/>
      <dgm:t>
        <a:bodyPr/>
        <a:lstStyle/>
        <a:p>
          <a:endParaRPr lang="tr-TR"/>
        </a:p>
      </dgm:t>
    </dgm:pt>
    <dgm:pt modelId="{7FFCE2E5-1C65-4F74-A91C-3BD27076F095}" type="sibTrans" cxnId="{DE20056C-B925-471B-B04E-47FE78BB9B3F}">
      <dgm:prSet/>
      <dgm:spPr/>
      <dgm:t>
        <a:bodyPr/>
        <a:lstStyle/>
        <a:p>
          <a:endParaRPr lang="tr-TR"/>
        </a:p>
      </dgm:t>
    </dgm:pt>
    <dgm:pt modelId="{CBD84E37-05D0-47BA-B75E-24C5F69F5981}">
      <dgm:prSet custT="1"/>
      <dgm:spPr/>
      <dgm:t>
        <a:bodyPr/>
        <a:lstStyle/>
        <a:p>
          <a:pPr rtl="0"/>
          <a:r>
            <a:rPr lang="tr-TR" sz="2000" dirty="0" smtClean="0"/>
            <a:t>Uygulamaların izlenmesi</a:t>
          </a:r>
          <a:endParaRPr lang="tr-TR" sz="2000" dirty="0"/>
        </a:p>
      </dgm:t>
    </dgm:pt>
    <dgm:pt modelId="{E95D98F1-F65D-481D-939A-17C8625113F8}" type="parTrans" cxnId="{AC4A1B06-E0FE-44AB-8D37-A860527F794C}">
      <dgm:prSet/>
      <dgm:spPr/>
      <dgm:t>
        <a:bodyPr/>
        <a:lstStyle/>
        <a:p>
          <a:endParaRPr lang="tr-TR"/>
        </a:p>
      </dgm:t>
    </dgm:pt>
    <dgm:pt modelId="{B983B228-E87D-47AB-A087-C5B1BD7F5CE8}" type="sibTrans" cxnId="{AC4A1B06-E0FE-44AB-8D37-A860527F794C}">
      <dgm:prSet/>
      <dgm:spPr/>
      <dgm:t>
        <a:bodyPr/>
        <a:lstStyle/>
        <a:p>
          <a:endParaRPr lang="tr-TR"/>
        </a:p>
      </dgm:t>
    </dgm:pt>
    <dgm:pt modelId="{6B475242-DE47-4085-BD53-6142EC1728A5}" type="pres">
      <dgm:prSet presAssocID="{CE29E7EC-FDC9-4E95-985B-33D760646A18}" presName="Name0" presStyleCnt="0">
        <dgm:presLayoutVars>
          <dgm:dir/>
          <dgm:animLvl val="lvl"/>
          <dgm:resizeHandles val="exact"/>
        </dgm:presLayoutVars>
      </dgm:prSet>
      <dgm:spPr/>
      <dgm:t>
        <a:bodyPr/>
        <a:lstStyle/>
        <a:p>
          <a:endParaRPr lang="tr-TR"/>
        </a:p>
      </dgm:t>
    </dgm:pt>
    <dgm:pt modelId="{97E3F8CB-2AE8-4155-BBAE-27FF494D1DDA}" type="pres">
      <dgm:prSet presAssocID="{529ED45C-DA2C-405C-A48D-AB2ADFF5F755}" presName="linNode" presStyleCnt="0"/>
      <dgm:spPr/>
    </dgm:pt>
    <dgm:pt modelId="{623CBF44-4B25-4B97-9B3B-9D590D42CA85}" type="pres">
      <dgm:prSet presAssocID="{529ED45C-DA2C-405C-A48D-AB2ADFF5F755}" presName="parentText" presStyleLbl="node1" presStyleIdx="0" presStyleCnt="4" custScaleX="63972">
        <dgm:presLayoutVars>
          <dgm:chMax val="1"/>
          <dgm:bulletEnabled val="1"/>
        </dgm:presLayoutVars>
      </dgm:prSet>
      <dgm:spPr/>
      <dgm:t>
        <a:bodyPr/>
        <a:lstStyle/>
        <a:p>
          <a:endParaRPr lang="tr-TR"/>
        </a:p>
      </dgm:t>
    </dgm:pt>
    <dgm:pt modelId="{3FF5AEBC-FFA3-43C6-94CE-E53A7D1CD776}" type="pres">
      <dgm:prSet presAssocID="{529ED45C-DA2C-405C-A48D-AB2ADFF5F755}" presName="descendantText" presStyleLbl="alignAccFollowNode1" presStyleIdx="0" presStyleCnt="4" custScaleX="117725">
        <dgm:presLayoutVars>
          <dgm:bulletEnabled val="1"/>
        </dgm:presLayoutVars>
      </dgm:prSet>
      <dgm:spPr/>
      <dgm:t>
        <a:bodyPr/>
        <a:lstStyle/>
        <a:p>
          <a:endParaRPr lang="tr-TR"/>
        </a:p>
      </dgm:t>
    </dgm:pt>
    <dgm:pt modelId="{F3E7A46C-F60B-43F6-9412-EA6D70291618}" type="pres">
      <dgm:prSet presAssocID="{C82D0CE8-C90C-47F2-8B84-319D51E93715}" presName="sp" presStyleCnt="0"/>
      <dgm:spPr/>
    </dgm:pt>
    <dgm:pt modelId="{59900D63-70D8-4029-9F03-A1D263382843}" type="pres">
      <dgm:prSet presAssocID="{E4ABE31D-8C33-491F-9435-0D65735DBE4D}" presName="linNode" presStyleCnt="0"/>
      <dgm:spPr/>
    </dgm:pt>
    <dgm:pt modelId="{4962F284-F2AE-4A0E-A890-3E10D5F1DD8D}" type="pres">
      <dgm:prSet presAssocID="{E4ABE31D-8C33-491F-9435-0D65735DBE4D}" presName="parentText" presStyleLbl="node1" presStyleIdx="1" presStyleCnt="4" custScaleX="63972">
        <dgm:presLayoutVars>
          <dgm:chMax val="1"/>
          <dgm:bulletEnabled val="1"/>
        </dgm:presLayoutVars>
      </dgm:prSet>
      <dgm:spPr/>
      <dgm:t>
        <a:bodyPr/>
        <a:lstStyle/>
        <a:p>
          <a:endParaRPr lang="tr-TR"/>
        </a:p>
      </dgm:t>
    </dgm:pt>
    <dgm:pt modelId="{ED2D4F2A-DE61-40B0-B5A6-2B1720CC0FE4}" type="pres">
      <dgm:prSet presAssocID="{E4ABE31D-8C33-491F-9435-0D65735DBE4D}" presName="descendantText" presStyleLbl="alignAccFollowNode1" presStyleIdx="1" presStyleCnt="4" custScaleX="117725">
        <dgm:presLayoutVars>
          <dgm:bulletEnabled val="1"/>
        </dgm:presLayoutVars>
      </dgm:prSet>
      <dgm:spPr/>
      <dgm:t>
        <a:bodyPr/>
        <a:lstStyle/>
        <a:p>
          <a:endParaRPr lang="tr-TR"/>
        </a:p>
      </dgm:t>
    </dgm:pt>
    <dgm:pt modelId="{A473784C-3CE9-4644-84DD-709A24706D3D}" type="pres">
      <dgm:prSet presAssocID="{4240E734-B296-4E3C-829C-8AAD26F2721A}" presName="sp" presStyleCnt="0"/>
      <dgm:spPr/>
    </dgm:pt>
    <dgm:pt modelId="{CFE91D9B-338B-4C7D-A2BE-72E373B8485A}" type="pres">
      <dgm:prSet presAssocID="{99844BE9-461B-415F-80BB-205C1F950866}" presName="linNode" presStyleCnt="0"/>
      <dgm:spPr/>
    </dgm:pt>
    <dgm:pt modelId="{3A97CD60-5E57-40DD-9EED-C5F37B614AD8}" type="pres">
      <dgm:prSet presAssocID="{99844BE9-461B-415F-80BB-205C1F950866}" presName="parentText" presStyleLbl="node1" presStyleIdx="2" presStyleCnt="4" custScaleX="63972">
        <dgm:presLayoutVars>
          <dgm:chMax val="1"/>
          <dgm:bulletEnabled val="1"/>
        </dgm:presLayoutVars>
      </dgm:prSet>
      <dgm:spPr/>
      <dgm:t>
        <a:bodyPr/>
        <a:lstStyle/>
        <a:p>
          <a:endParaRPr lang="tr-TR"/>
        </a:p>
      </dgm:t>
    </dgm:pt>
    <dgm:pt modelId="{5BA7A629-4B2F-4E94-986F-5C03AD1DC75A}" type="pres">
      <dgm:prSet presAssocID="{99844BE9-461B-415F-80BB-205C1F950866}" presName="descendantText" presStyleLbl="alignAccFollowNode1" presStyleIdx="2" presStyleCnt="4" custScaleX="117725">
        <dgm:presLayoutVars>
          <dgm:bulletEnabled val="1"/>
        </dgm:presLayoutVars>
      </dgm:prSet>
      <dgm:spPr/>
      <dgm:t>
        <a:bodyPr/>
        <a:lstStyle/>
        <a:p>
          <a:endParaRPr lang="tr-TR"/>
        </a:p>
      </dgm:t>
    </dgm:pt>
    <dgm:pt modelId="{0DEA4726-98C8-40B6-8F4E-E56128934062}" type="pres">
      <dgm:prSet presAssocID="{71BB55FE-AA79-4777-9E85-AB59203DAEB1}" presName="sp" presStyleCnt="0"/>
      <dgm:spPr/>
    </dgm:pt>
    <dgm:pt modelId="{C85B4E55-CFE4-44BE-B157-1E250FFF41FC}" type="pres">
      <dgm:prSet presAssocID="{4A51AAD1-FB9D-48BF-82D4-2F2832D9EA5F}" presName="linNode" presStyleCnt="0"/>
      <dgm:spPr/>
    </dgm:pt>
    <dgm:pt modelId="{E34322B0-F42D-464E-9709-8B3A7317AF9A}" type="pres">
      <dgm:prSet presAssocID="{4A51AAD1-FB9D-48BF-82D4-2F2832D9EA5F}" presName="parentText" presStyleLbl="node1" presStyleIdx="3" presStyleCnt="4" custScaleX="63972">
        <dgm:presLayoutVars>
          <dgm:chMax val="1"/>
          <dgm:bulletEnabled val="1"/>
        </dgm:presLayoutVars>
      </dgm:prSet>
      <dgm:spPr/>
      <dgm:t>
        <a:bodyPr/>
        <a:lstStyle/>
        <a:p>
          <a:endParaRPr lang="tr-TR"/>
        </a:p>
      </dgm:t>
    </dgm:pt>
    <dgm:pt modelId="{6AD93ADE-D546-4786-94A3-724C57FA37A0}" type="pres">
      <dgm:prSet presAssocID="{4A51AAD1-FB9D-48BF-82D4-2F2832D9EA5F}" presName="descendantText" presStyleLbl="alignAccFollowNode1" presStyleIdx="3" presStyleCnt="4" custScaleX="117725">
        <dgm:presLayoutVars>
          <dgm:bulletEnabled val="1"/>
        </dgm:presLayoutVars>
      </dgm:prSet>
      <dgm:spPr/>
      <dgm:t>
        <a:bodyPr/>
        <a:lstStyle/>
        <a:p>
          <a:endParaRPr lang="tr-TR"/>
        </a:p>
      </dgm:t>
    </dgm:pt>
  </dgm:ptLst>
  <dgm:cxnLst>
    <dgm:cxn modelId="{1E5DA219-E62D-4D21-BDDB-6909E8D6DBAD}" type="presOf" srcId="{D640FD92-BA2B-4AF5-855F-D9D5ECBFE7BF}" destId="{3FF5AEBC-FFA3-43C6-94CE-E53A7D1CD776}" srcOrd="0" destOrd="0" presId="urn:microsoft.com/office/officeart/2005/8/layout/vList5"/>
    <dgm:cxn modelId="{D3C652A5-D483-4B57-A772-BF471C03AE34}" type="presOf" srcId="{529ED45C-DA2C-405C-A48D-AB2ADFF5F755}" destId="{623CBF44-4B25-4B97-9B3B-9D590D42CA85}" srcOrd="0" destOrd="0" presId="urn:microsoft.com/office/officeart/2005/8/layout/vList5"/>
    <dgm:cxn modelId="{424B9B4C-F855-4F83-A138-23AF81740B56}" type="presOf" srcId="{99844BE9-461B-415F-80BB-205C1F950866}" destId="{3A97CD60-5E57-40DD-9EED-C5F37B614AD8}" srcOrd="0" destOrd="0" presId="urn:microsoft.com/office/officeart/2005/8/layout/vList5"/>
    <dgm:cxn modelId="{DDDB343F-169B-4255-8372-55E50BFB1F87}" srcId="{CE29E7EC-FDC9-4E95-985B-33D760646A18}" destId="{E4ABE31D-8C33-491F-9435-0D65735DBE4D}" srcOrd="1" destOrd="0" parTransId="{1317E855-68A2-4700-A7A7-D1D5604B0CC6}" sibTransId="{4240E734-B296-4E3C-829C-8AAD26F2721A}"/>
    <dgm:cxn modelId="{5D0AA05D-C9AB-48CD-B8F9-E5465CBABC0B}" type="presOf" srcId="{E4ABE31D-8C33-491F-9435-0D65735DBE4D}" destId="{4962F284-F2AE-4A0E-A890-3E10D5F1DD8D}" srcOrd="0" destOrd="0" presId="urn:microsoft.com/office/officeart/2005/8/layout/vList5"/>
    <dgm:cxn modelId="{61BA234D-9EB9-4F55-A99B-12A3B1B1A29E}" type="presOf" srcId="{4A51AAD1-FB9D-48BF-82D4-2F2832D9EA5F}" destId="{E34322B0-F42D-464E-9709-8B3A7317AF9A}" srcOrd="0" destOrd="0" presId="urn:microsoft.com/office/officeart/2005/8/layout/vList5"/>
    <dgm:cxn modelId="{2D48DE93-CD96-4777-99CF-E10963C41BE9}" srcId="{CE29E7EC-FDC9-4E95-985B-33D760646A18}" destId="{529ED45C-DA2C-405C-A48D-AB2ADFF5F755}" srcOrd="0" destOrd="0" parTransId="{CCD2EA37-EA74-402D-8255-1462FCC7A590}" sibTransId="{C82D0CE8-C90C-47F2-8B84-319D51E93715}"/>
    <dgm:cxn modelId="{04432548-612D-49AE-BBE7-46115A707DB5}" srcId="{529ED45C-DA2C-405C-A48D-AB2ADFF5F755}" destId="{D640FD92-BA2B-4AF5-855F-D9D5ECBFE7BF}" srcOrd="0" destOrd="0" parTransId="{53301777-847A-429E-9E9F-1D0A98382243}" sibTransId="{50148353-B3E6-4033-BEA4-B9A8849AB312}"/>
    <dgm:cxn modelId="{7A36B2BE-A39E-43A4-9362-09BF5C62094B}" srcId="{E4ABE31D-8C33-491F-9435-0D65735DBE4D}" destId="{7DC36CE0-0636-4DBD-8E18-2BA292875100}" srcOrd="0" destOrd="0" parTransId="{9669BC91-A8A8-4E5A-B4B4-BB9BDE0CE61C}" sibTransId="{657B276E-EDFE-4703-868F-90AA11C7266B}"/>
    <dgm:cxn modelId="{C986031F-3FD3-4254-9D1A-8A076258FA3D}" srcId="{CE29E7EC-FDC9-4E95-985B-33D760646A18}" destId="{4A51AAD1-FB9D-48BF-82D4-2F2832D9EA5F}" srcOrd="3" destOrd="0" parTransId="{A6BBE735-A142-4BA8-8760-88CDCD96D1A8}" sibTransId="{BBD35BB9-C019-460B-A0C7-CAC9720DE664}"/>
    <dgm:cxn modelId="{FA8FF914-F9CE-46F7-8F92-D6A2EA569B4F}" type="presOf" srcId="{F66599A7-3E83-4B30-849B-1A679FE9FD12}" destId="{5BA7A629-4B2F-4E94-986F-5C03AD1DC75A}" srcOrd="0" destOrd="0" presId="urn:microsoft.com/office/officeart/2005/8/layout/vList5"/>
    <dgm:cxn modelId="{0D89FEE2-94CA-430B-AC9D-D2E5CE0D444E}" type="presOf" srcId="{CE29E7EC-FDC9-4E95-985B-33D760646A18}" destId="{6B475242-DE47-4085-BD53-6142EC1728A5}" srcOrd="0" destOrd="0" presId="urn:microsoft.com/office/officeart/2005/8/layout/vList5"/>
    <dgm:cxn modelId="{AC4A1B06-E0FE-44AB-8D37-A860527F794C}" srcId="{4A51AAD1-FB9D-48BF-82D4-2F2832D9EA5F}" destId="{CBD84E37-05D0-47BA-B75E-24C5F69F5981}" srcOrd="0" destOrd="0" parTransId="{E95D98F1-F65D-481D-939A-17C8625113F8}" sibTransId="{B983B228-E87D-47AB-A087-C5B1BD7F5CE8}"/>
    <dgm:cxn modelId="{EA1A80FF-9E03-40C6-A9CC-CA8C8CBC760F}" type="presOf" srcId="{7DC36CE0-0636-4DBD-8E18-2BA292875100}" destId="{ED2D4F2A-DE61-40B0-B5A6-2B1720CC0FE4}" srcOrd="0" destOrd="0" presId="urn:microsoft.com/office/officeart/2005/8/layout/vList5"/>
    <dgm:cxn modelId="{A2238DE5-A68F-446D-8E7B-F10668B0859E}" type="presOf" srcId="{CBD84E37-05D0-47BA-B75E-24C5F69F5981}" destId="{6AD93ADE-D546-4786-94A3-724C57FA37A0}" srcOrd="0" destOrd="0" presId="urn:microsoft.com/office/officeart/2005/8/layout/vList5"/>
    <dgm:cxn modelId="{E68FA88B-29DB-4C85-AA9B-23BF6CEBFC51}" srcId="{CE29E7EC-FDC9-4E95-985B-33D760646A18}" destId="{99844BE9-461B-415F-80BB-205C1F950866}" srcOrd="2" destOrd="0" parTransId="{76E93105-9C63-40A2-899B-900CB12383DC}" sibTransId="{71BB55FE-AA79-4777-9E85-AB59203DAEB1}"/>
    <dgm:cxn modelId="{DE20056C-B925-471B-B04E-47FE78BB9B3F}" srcId="{99844BE9-461B-415F-80BB-205C1F950866}" destId="{F66599A7-3E83-4B30-849B-1A679FE9FD12}" srcOrd="0" destOrd="0" parTransId="{66165DE7-7B00-43BF-923D-764CE945CE94}" sibTransId="{7FFCE2E5-1C65-4F74-A91C-3BD27076F095}"/>
    <dgm:cxn modelId="{A31D77DE-8B37-4C1F-B478-EA5FAEF3CABF}" type="presParOf" srcId="{6B475242-DE47-4085-BD53-6142EC1728A5}" destId="{97E3F8CB-2AE8-4155-BBAE-27FF494D1DDA}" srcOrd="0" destOrd="0" presId="urn:microsoft.com/office/officeart/2005/8/layout/vList5"/>
    <dgm:cxn modelId="{3937140B-F4E5-4B11-B272-052876A7EA0C}" type="presParOf" srcId="{97E3F8CB-2AE8-4155-BBAE-27FF494D1DDA}" destId="{623CBF44-4B25-4B97-9B3B-9D590D42CA85}" srcOrd="0" destOrd="0" presId="urn:microsoft.com/office/officeart/2005/8/layout/vList5"/>
    <dgm:cxn modelId="{2F3E4EE9-B7E8-4A2D-B0F4-835BBB752FF3}" type="presParOf" srcId="{97E3F8CB-2AE8-4155-BBAE-27FF494D1DDA}" destId="{3FF5AEBC-FFA3-43C6-94CE-E53A7D1CD776}" srcOrd="1" destOrd="0" presId="urn:microsoft.com/office/officeart/2005/8/layout/vList5"/>
    <dgm:cxn modelId="{62B1B06E-0034-4448-B4FE-8594AC60C6AB}" type="presParOf" srcId="{6B475242-DE47-4085-BD53-6142EC1728A5}" destId="{F3E7A46C-F60B-43F6-9412-EA6D70291618}" srcOrd="1" destOrd="0" presId="urn:microsoft.com/office/officeart/2005/8/layout/vList5"/>
    <dgm:cxn modelId="{57BC3EF8-2440-4FB8-8525-84AA7444C183}" type="presParOf" srcId="{6B475242-DE47-4085-BD53-6142EC1728A5}" destId="{59900D63-70D8-4029-9F03-A1D263382843}" srcOrd="2" destOrd="0" presId="urn:microsoft.com/office/officeart/2005/8/layout/vList5"/>
    <dgm:cxn modelId="{85E5CB3F-9EA1-427D-AAB1-686FE3A2243D}" type="presParOf" srcId="{59900D63-70D8-4029-9F03-A1D263382843}" destId="{4962F284-F2AE-4A0E-A890-3E10D5F1DD8D}" srcOrd="0" destOrd="0" presId="urn:microsoft.com/office/officeart/2005/8/layout/vList5"/>
    <dgm:cxn modelId="{75798903-620E-491B-92D3-08EB268AF721}" type="presParOf" srcId="{59900D63-70D8-4029-9F03-A1D263382843}" destId="{ED2D4F2A-DE61-40B0-B5A6-2B1720CC0FE4}" srcOrd="1" destOrd="0" presId="urn:microsoft.com/office/officeart/2005/8/layout/vList5"/>
    <dgm:cxn modelId="{9484615D-F5B2-4A27-95B6-7C857FD41546}" type="presParOf" srcId="{6B475242-DE47-4085-BD53-6142EC1728A5}" destId="{A473784C-3CE9-4644-84DD-709A24706D3D}" srcOrd="3" destOrd="0" presId="urn:microsoft.com/office/officeart/2005/8/layout/vList5"/>
    <dgm:cxn modelId="{FD2E0049-7AD7-4ABE-94A5-1378F303A15F}" type="presParOf" srcId="{6B475242-DE47-4085-BD53-6142EC1728A5}" destId="{CFE91D9B-338B-4C7D-A2BE-72E373B8485A}" srcOrd="4" destOrd="0" presId="urn:microsoft.com/office/officeart/2005/8/layout/vList5"/>
    <dgm:cxn modelId="{FEF2400E-EC80-4EE1-8827-E7C59AD51430}" type="presParOf" srcId="{CFE91D9B-338B-4C7D-A2BE-72E373B8485A}" destId="{3A97CD60-5E57-40DD-9EED-C5F37B614AD8}" srcOrd="0" destOrd="0" presId="urn:microsoft.com/office/officeart/2005/8/layout/vList5"/>
    <dgm:cxn modelId="{29C4B574-894F-4CC6-9CAC-7EA296C32F89}" type="presParOf" srcId="{CFE91D9B-338B-4C7D-A2BE-72E373B8485A}" destId="{5BA7A629-4B2F-4E94-986F-5C03AD1DC75A}" srcOrd="1" destOrd="0" presId="urn:microsoft.com/office/officeart/2005/8/layout/vList5"/>
    <dgm:cxn modelId="{93F0BB32-F992-479F-8F89-7B7169A2B393}" type="presParOf" srcId="{6B475242-DE47-4085-BD53-6142EC1728A5}" destId="{0DEA4726-98C8-40B6-8F4E-E56128934062}" srcOrd="5" destOrd="0" presId="urn:microsoft.com/office/officeart/2005/8/layout/vList5"/>
    <dgm:cxn modelId="{499D88F5-3792-4916-AF25-873D9E5B0617}" type="presParOf" srcId="{6B475242-DE47-4085-BD53-6142EC1728A5}" destId="{C85B4E55-CFE4-44BE-B157-1E250FFF41FC}" srcOrd="6" destOrd="0" presId="urn:microsoft.com/office/officeart/2005/8/layout/vList5"/>
    <dgm:cxn modelId="{6B72E994-6B10-4414-9830-674A7E52A68F}" type="presParOf" srcId="{C85B4E55-CFE4-44BE-B157-1E250FFF41FC}" destId="{E34322B0-F42D-464E-9709-8B3A7317AF9A}" srcOrd="0" destOrd="0" presId="urn:microsoft.com/office/officeart/2005/8/layout/vList5"/>
    <dgm:cxn modelId="{DC96BE44-22C7-47CC-A2CE-3061C9B37511}" type="presParOf" srcId="{C85B4E55-CFE4-44BE-B157-1E250FFF41FC}" destId="{6AD93ADE-D546-4786-94A3-724C57FA37A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A4E5CE-207A-4A1F-90B0-73736FCFCB3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44BCC7CA-1A65-4B07-A1E7-F0C5857572C0}">
      <dgm:prSet phldrT="[Metin]"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algn="ctr"/>
          <a:r>
            <a:rPr lang="tr-TR" sz="2000" b="1" dirty="0" smtClean="0">
              <a:solidFill>
                <a:schemeClr val="tx1"/>
              </a:solidFill>
              <a:latin typeface="Arial" pitchFamily="34" charset="0"/>
              <a:cs typeface="Arial" pitchFamily="34" charset="0"/>
            </a:rPr>
            <a:t>ÇOK TEHLİKELİ İŞYERLERİNDE: 2 Yılda Bir</a:t>
          </a:r>
          <a:endParaRPr lang="tr-TR" sz="2000" b="1" dirty="0">
            <a:solidFill>
              <a:schemeClr val="tx1"/>
            </a:solidFill>
            <a:latin typeface="Arial" pitchFamily="34" charset="0"/>
            <a:cs typeface="Arial" pitchFamily="34" charset="0"/>
          </a:endParaRPr>
        </a:p>
      </dgm:t>
    </dgm:pt>
    <dgm:pt modelId="{82A5FDCD-4F73-4A74-B854-A1554B991CE0}" type="parTrans" cxnId="{2FC39B51-6107-48A0-A596-8FF2138F63A0}">
      <dgm:prSet/>
      <dgm:spPr/>
      <dgm:t>
        <a:bodyPr/>
        <a:lstStyle/>
        <a:p>
          <a:pPr algn="ctr"/>
          <a:endParaRPr lang="tr-TR"/>
        </a:p>
      </dgm:t>
    </dgm:pt>
    <dgm:pt modelId="{8E21759A-67FB-4CCD-885E-6C1E98DB3873}" type="sibTrans" cxnId="{2FC39B51-6107-48A0-A596-8FF2138F63A0}">
      <dgm:prSet/>
      <dgm:spPr/>
      <dgm:t>
        <a:bodyPr/>
        <a:lstStyle/>
        <a:p>
          <a:pPr algn="ctr"/>
          <a:endParaRPr lang="tr-TR"/>
        </a:p>
      </dgm:t>
    </dgm:pt>
    <dgm:pt modelId="{4D458CEE-191A-4CEC-8E35-2FDD45C76ABE}">
      <dgm:prSet phldrT="[Metin]"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algn="ctr"/>
          <a:r>
            <a:rPr lang="tr-TR" sz="2000" b="1" dirty="0" smtClean="0">
              <a:solidFill>
                <a:schemeClr val="tx1"/>
              </a:solidFill>
              <a:latin typeface="Arial" pitchFamily="34" charset="0"/>
              <a:cs typeface="Arial" pitchFamily="34" charset="0"/>
            </a:rPr>
            <a:t>TEHLİKELİ İŞYERLERİNDE: 4 Yılda Bir</a:t>
          </a:r>
          <a:endParaRPr lang="tr-TR" sz="2000" b="1" dirty="0">
            <a:latin typeface="Arial" pitchFamily="34" charset="0"/>
            <a:cs typeface="Arial" pitchFamily="34" charset="0"/>
          </a:endParaRPr>
        </a:p>
      </dgm:t>
    </dgm:pt>
    <dgm:pt modelId="{CBF2DA2A-AB95-4128-BAAA-81A209D0168A}" type="parTrans" cxnId="{2DA8DB10-813A-4DCC-B6C3-84451823F955}">
      <dgm:prSet/>
      <dgm:spPr/>
      <dgm:t>
        <a:bodyPr/>
        <a:lstStyle/>
        <a:p>
          <a:pPr algn="ctr"/>
          <a:endParaRPr lang="tr-TR"/>
        </a:p>
      </dgm:t>
    </dgm:pt>
    <dgm:pt modelId="{4A1E0971-1FF3-42D9-98E0-DCDCC404487F}" type="sibTrans" cxnId="{2DA8DB10-813A-4DCC-B6C3-84451823F955}">
      <dgm:prSet/>
      <dgm:spPr/>
      <dgm:t>
        <a:bodyPr/>
        <a:lstStyle/>
        <a:p>
          <a:pPr algn="ctr"/>
          <a:endParaRPr lang="tr-TR"/>
        </a:p>
      </dgm:t>
    </dgm:pt>
    <dgm:pt modelId="{B844ABBB-547A-43D7-AAD2-13A68050655F}">
      <dgm:prSet phldrT="[Metin]"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algn="ctr"/>
          <a:r>
            <a:rPr lang="tr-TR" sz="2000" b="1" dirty="0" smtClean="0">
              <a:solidFill>
                <a:schemeClr val="tx1"/>
              </a:solidFill>
              <a:latin typeface="Arial" pitchFamily="34" charset="0"/>
              <a:cs typeface="Arial" pitchFamily="34" charset="0"/>
            </a:rPr>
            <a:t>AZ TEHLİKELİ İŞYERLERİNDE :6 Yılda bir</a:t>
          </a:r>
          <a:endParaRPr lang="tr-TR" sz="2000" b="1" dirty="0">
            <a:solidFill>
              <a:schemeClr val="tx1"/>
            </a:solidFill>
            <a:latin typeface="Arial" pitchFamily="34" charset="0"/>
            <a:cs typeface="Arial" pitchFamily="34" charset="0"/>
          </a:endParaRPr>
        </a:p>
      </dgm:t>
    </dgm:pt>
    <dgm:pt modelId="{948A1C7A-FEBC-47C4-9325-E1881312EF8F}" type="parTrans" cxnId="{3B30A3B7-3A1F-4532-8096-D27E1D52907A}">
      <dgm:prSet/>
      <dgm:spPr/>
      <dgm:t>
        <a:bodyPr/>
        <a:lstStyle/>
        <a:p>
          <a:pPr algn="ctr"/>
          <a:endParaRPr lang="tr-TR"/>
        </a:p>
      </dgm:t>
    </dgm:pt>
    <dgm:pt modelId="{AB2A1756-BAC6-4551-A73A-DB33C375FB5C}" type="sibTrans" cxnId="{3B30A3B7-3A1F-4532-8096-D27E1D52907A}">
      <dgm:prSet/>
      <dgm:spPr/>
      <dgm:t>
        <a:bodyPr/>
        <a:lstStyle/>
        <a:p>
          <a:pPr algn="ctr"/>
          <a:endParaRPr lang="tr-TR"/>
        </a:p>
      </dgm:t>
    </dgm:pt>
    <dgm:pt modelId="{459E0FD1-7180-4525-8D43-8CB3FF05E30B}" type="pres">
      <dgm:prSet presAssocID="{9AA4E5CE-207A-4A1F-90B0-73736FCFCB35}" presName="linear" presStyleCnt="0">
        <dgm:presLayoutVars>
          <dgm:dir/>
          <dgm:animLvl val="lvl"/>
          <dgm:resizeHandles val="exact"/>
        </dgm:presLayoutVars>
      </dgm:prSet>
      <dgm:spPr/>
      <dgm:t>
        <a:bodyPr/>
        <a:lstStyle/>
        <a:p>
          <a:endParaRPr lang="tr-TR"/>
        </a:p>
      </dgm:t>
    </dgm:pt>
    <dgm:pt modelId="{E643EA0E-AB75-4CCF-A02D-1A022D7F2348}" type="pres">
      <dgm:prSet presAssocID="{44BCC7CA-1A65-4B07-A1E7-F0C5857572C0}" presName="parentLin" presStyleCnt="0"/>
      <dgm:spPr/>
    </dgm:pt>
    <dgm:pt modelId="{4463F35E-F0F0-4F7B-A4A2-2CEB8F7BD0BD}" type="pres">
      <dgm:prSet presAssocID="{44BCC7CA-1A65-4B07-A1E7-F0C5857572C0}" presName="parentLeftMargin" presStyleLbl="node1" presStyleIdx="0" presStyleCnt="3"/>
      <dgm:spPr/>
      <dgm:t>
        <a:bodyPr/>
        <a:lstStyle/>
        <a:p>
          <a:endParaRPr lang="tr-TR"/>
        </a:p>
      </dgm:t>
    </dgm:pt>
    <dgm:pt modelId="{A240DAC0-4027-4267-8F02-3100CF38EA91}" type="pres">
      <dgm:prSet presAssocID="{44BCC7CA-1A65-4B07-A1E7-F0C5857572C0}" presName="parentText" presStyleLbl="node1" presStyleIdx="0" presStyleCnt="3" custScaleX="142857" custLinFactNeighborX="12916" custLinFactNeighborY="-3027">
        <dgm:presLayoutVars>
          <dgm:chMax val="0"/>
          <dgm:bulletEnabled val="1"/>
        </dgm:presLayoutVars>
      </dgm:prSet>
      <dgm:spPr/>
      <dgm:t>
        <a:bodyPr/>
        <a:lstStyle/>
        <a:p>
          <a:endParaRPr lang="tr-TR"/>
        </a:p>
      </dgm:t>
    </dgm:pt>
    <dgm:pt modelId="{D93FC647-AB00-440B-98EC-F2108BCD5B46}" type="pres">
      <dgm:prSet presAssocID="{44BCC7CA-1A65-4B07-A1E7-F0C5857572C0}" presName="negativeSpace" presStyleCnt="0"/>
      <dgm:spPr/>
    </dgm:pt>
    <dgm:pt modelId="{4A6AB710-56E7-4B72-9B3C-92E94A2A628E}" type="pres">
      <dgm:prSet presAssocID="{44BCC7CA-1A65-4B07-A1E7-F0C5857572C0}" presName="childText" presStyleLbl="conFgAcc1" presStyleIdx="0" presStyleCnt="3">
        <dgm:presLayoutVars>
          <dgm:bulletEnabled val="1"/>
        </dgm:presLayoutVars>
      </dgm:prSet>
      <dgm:spPr/>
      <dgm:t>
        <a:bodyPr/>
        <a:lstStyle/>
        <a:p>
          <a:endParaRPr lang="tr-TR"/>
        </a:p>
      </dgm:t>
    </dgm:pt>
    <dgm:pt modelId="{FE55ED88-DBF2-4637-8084-9CFAEDA9E63F}" type="pres">
      <dgm:prSet presAssocID="{8E21759A-67FB-4CCD-885E-6C1E98DB3873}" presName="spaceBetweenRectangles" presStyleCnt="0"/>
      <dgm:spPr/>
    </dgm:pt>
    <dgm:pt modelId="{186B8D4A-9AFB-48D3-A6E6-C01FEF1547B4}" type="pres">
      <dgm:prSet presAssocID="{4D458CEE-191A-4CEC-8E35-2FDD45C76ABE}" presName="parentLin" presStyleCnt="0"/>
      <dgm:spPr/>
    </dgm:pt>
    <dgm:pt modelId="{3D219E56-1786-4917-91D5-FA6AE43968D2}" type="pres">
      <dgm:prSet presAssocID="{4D458CEE-191A-4CEC-8E35-2FDD45C76ABE}" presName="parentLeftMargin" presStyleLbl="node1" presStyleIdx="0" presStyleCnt="3"/>
      <dgm:spPr/>
      <dgm:t>
        <a:bodyPr/>
        <a:lstStyle/>
        <a:p>
          <a:endParaRPr lang="tr-TR"/>
        </a:p>
      </dgm:t>
    </dgm:pt>
    <dgm:pt modelId="{1CEABB1C-64CC-404D-9488-A41CED431A4D}" type="pres">
      <dgm:prSet presAssocID="{4D458CEE-191A-4CEC-8E35-2FDD45C76ABE}" presName="parentText" presStyleLbl="node1" presStyleIdx="1" presStyleCnt="3" custScaleX="142857">
        <dgm:presLayoutVars>
          <dgm:chMax val="0"/>
          <dgm:bulletEnabled val="1"/>
        </dgm:presLayoutVars>
      </dgm:prSet>
      <dgm:spPr/>
      <dgm:t>
        <a:bodyPr/>
        <a:lstStyle/>
        <a:p>
          <a:endParaRPr lang="tr-TR"/>
        </a:p>
      </dgm:t>
    </dgm:pt>
    <dgm:pt modelId="{1AAEEBC9-E429-4633-B2F3-D1300EEBA596}" type="pres">
      <dgm:prSet presAssocID="{4D458CEE-191A-4CEC-8E35-2FDD45C76ABE}" presName="negativeSpace" presStyleCnt="0"/>
      <dgm:spPr/>
    </dgm:pt>
    <dgm:pt modelId="{95E13B99-6168-4616-AC30-065BFFC53821}" type="pres">
      <dgm:prSet presAssocID="{4D458CEE-191A-4CEC-8E35-2FDD45C76ABE}" presName="childText" presStyleLbl="conFgAcc1" presStyleIdx="1" presStyleCnt="3">
        <dgm:presLayoutVars>
          <dgm:bulletEnabled val="1"/>
        </dgm:presLayoutVars>
      </dgm:prSet>
      <dgm:spPr/>
    </dgm:pt>
    <dgm:pt modelId="{ECC20565-4CCE-4AE6-948B-37DACFF83DD6}" type="pres">
      <dgm:prSet presAssocID="{4A1E0971-1FF3-42D9-98E0-DCDCC404487F}" presName="spaceBetweenRectangles" presStyleCnt="0"/>
      <dgm:spPr/>
    </dgm:pt>
    <dgm:pt modelId="{00BA800B-7F4B-43F2-976B-859A0922FC40}" type="pres">
      <dgm:prSet presAssocID="{B844ABBB-547A-43D7-AAD2-13A68050655F}" presName="parentLin" presStyleCnt="0"/>
      <dgm:spPr/>
    </dgm:pt>
    <dgm:pt modelId="{6026C6E7-3249-4D56-8EEC-65FD8D23634B}" type="pres">
      <dgm:prSet presAssocID="{B844ABBB-547A-43D7-AAD2-13A68050655F}" presName="parentLeftMargin" presStyleLbl="node1" presStyleIdx="1" presStyleCnt="3"/>
      <dgm:spPr/>
      <dgm:t>
        <a:bodyPr/>
        <a:lstStyle/>
        <a:p>
          <a:endParaRPr lang="tr-TR"/>
        </a:p>
      </dgm:t>
    </dgm:pt>
    <dgm:pt modelId="{744AF777-73F9-4ECA-976F-D20472EDCD98}" type="pres">
      <dgm:prSet presAssocID="{B844ABBB-547A-43D7-AAD2-13A68050655F}" presName="parentText" presStyleLbl="node1" presStyleIdx="2" presStyleCnt="3" custScaleX="133484" custLinFactNeighborX="-2784" custLinFactNeighborY="-10212">
        <dgm:presLayoutVars>
          <dgm:chMax val="0"/>
          <dgm:bulletEnabled val="1"/>
        </dgm:presLayoutVars>
      </dgm:prSet>
      <dgm:spPr/>
      <dgm:t>
        <a:bodyPr/>
        <a:lstStyle/>
        <a:p>
          <a:endParaRPr lang="tr-TR"/>
        </a:p>
      </dgm:t>
    </dgm:pt>
    <dgm:pt modelId="{76569A5F-19B2-460C-8D43-14131F286826}" type="pres">
      <dgm:prSet presAssocID="{B844ABBB-547A-43D7-AAD2-13A68050655F}" presName="negativeSpace" presStyleCnt="0"/>
      <dgm:spPr/>
    </dgm:pt>
    <dgm:pt modelId="{CCE1B936-D72F-4FE8-9672-21B1F1D6B1A9}" type="pres">
      <dgm:prSet presAssocID="{B844ABBB-547A-43D7-AAD2-13A68050655F}" presName="childText" presStyleLbl="conFgAcc1" presStyleIdx="2" presStyleCnt="3">
        <dgm:presLayoutVars>
          <dgm:bulletEnabled val="1"/>
        </dgm:presLayoutVars>
      </dgm:prSet>
      <dgm:spPr/>
    </dgm:pt>
  </dgm:ptLst>
  <dgm:cxnLst>
    <dgm:cxn modelId="{2FC39B51-6107-48A0-A596-8FF2138F63A0}" srcId="{9AA4E5CE-207A-4A1F-90B0-73736FCFCB35}" destId="{44BCC7CA-1A65-4B07-A1E7-F0C5857572C0}" srcOrd="0" destOrd="0" parTransId="{82A5FDCD-4F73-4A74-B854-A1554B991CE0}" sibTransId="{8E21759A-67FB-4CCD-885E-6C1E98DB3873}"/>
    <dgm:cxn modelId="{3B30A3B7-3A1F-4532-8096-D27E1D52907A}" srcId="{9AA4E5CE-207A-4A1F-90B0-73736FCFCB35}" destId="{B844ABBB-547A-43D7-AAD2-13A68050655F}" srcOrd="2" destOrd="0" parTransId="{948A1C7A-FEBC-47C4-9325-E1881312EF8F}" sibTransId="{AB2A1756-BAC6-4551-A73A-DB33C375FB5C}"/>
    <dgm:cxn modelId="{9305A77C-7536-4206-8167-5C956A492FDA}" type="presOf" srcId="{9AA4E5CE-207A-4A1F-90B0-73736FCFCB35}" destId="{459E0FD1-7180-4525-8D43-8CB3FF05E30B}" srcOrd="0" destOrd="0" presId="urn:microsoft.com/office/officeart/2005/8/layout/list1"/>
    <dgm:cxn modelId="{8D7F61DF-BB42-42FF-A4BE-EBA7F43D87A4}" type="presOf" srcId="{4D458CEE-191A-4CEC-8E35-2FDD45C76ABE}" destId="{3D219E56-1786-4917-91D5-FA6AE43968D2}" srcOrd="0" destOrd="0" presId="urn:microsoft.com/office/officeart/2005/8/layout/list1"/>
    <dgm:cxn modelId="{6122B673-4A5F-489C-836F-DF6F612FC3E2}" type="presOf" srcId="{B844ABBB-547A-43D7-AAD2-13A68050655F}" destId="{6026C6E7-3249-4D56-8EEC-65FD8D23634B}" srcOrd="0" destOrd="0" presId="urn:microsoft.com/office/officeart/2005/8/layout/list1"/>
    <dgm:cxn modelId="{54F97001-10AC-4574-A534-0CFE3C5F0EF4}" type="presOf" srcId="{B844ABBB-547A-43D7-AAD2-13A68050655F}" destId="{744AF777-73F9-4ECA-976F-D20472EDCD98}" srcOrd="1" destOrd="0" presId="urn:microsoft.com/office/officeart/2005/8/layout/list1"/>
    <dgm:cxn modelId="{06BA65A8-670E-4705-92F4-3F2DBA8DDFFF}" type="presOf" srcId="{44BCC7CA-1A65-4B07-A1E7-F0C5857572C0}" destId="{4463F35E-F0F0-4F7B-A4A2-2CEB8F7BD0BD}" srcOrd="0" destOrd="0" presId="urn:microsoft.com/office/officeart/2005/8/layout/list1"/>
    <dgm:cxn modelId="{2DA8DB10-813A-4DCC-B6C3-84451823F955}" srcId="{9AA4E5CE-207A-4A1F-90B0-73736FCFCB35}" destId="{4D458CEE-191A-4CEC-8E35-2FDD45C76ABE}" srcOrd="1" destOrd="0" parTransId="{CBF2DA2A-AB95-4128-BAAA-81A209D0168A}" sibTransId="{4A1E0971-1FF3-42D9-98E0-DCDCC404487F}"/>
    <dgm:cxn modelId="{D5A5FC3F-1C33-42B8-8424-46D2C916295E}" type="presOf" srcId="{4D458CEE-191A-4CEC-8E35-2FDD45C76ABE}" destId="{1CEABB1C-64CC-404D-9488-A41CED431A4D}" srcOrd="1" destOrd="0" presId="urn:microsoft.com/office/officeart/2005/8/layout/list1"/>
    <dgm:cxn modelId="{A446E79D-9A6E-492A-8A74-B103947BC8E2}" type="presOf" srcId="{44BCC7CA-1A65-4B07-A1E7-F0C5857572C0}" destId="{A240DAC0-4027-4267-8F02-3100CF38EA91}" srcOrd="1" destOrd="0" presId="urn:microsoft.com/office/officeart/2005/8/layout/list1"/>
    <dgm:cxn modelId="{C10FC0F4-AC6F-4890-A06E-A8812CD1D5E8}" type="presParOf" srcId="{459E0FD1-7180-4525-8D43-8CB3FF05E30B}" destId="{E643EA0E-AB75-4CCF-A02D-1A022D7F2348}" srcOrd="0" destOrd="0" presId="urn:microsoft.com/office/officeart/2005/8/layout/list1"/>
    <dgm:cxn modelId="{5913C261-55B9-44D3-84EE-F6F7B5560CC4}" type="presParOf" srcId="{E643EA0E-AB75-4CCF-A02D-1A022D7F2348}" destId="{4463F35E-F0F0-4F7B-A4A2-2CEB8F7BD0BD}" srcOrd="0" destOrd="0" presId="urn:microsoft.com/office/officeart/2005/8/layout/list1"/>
    <dgm:cxn modelId="{3E11C932-D665-424E-8DD4-EAF06CF666AB}" type="presParOf" srcId="{E643EA0E-AB75-4CCF-A02D-1A022D7F2348}" destId="{A240DAC0-4027-4267-8F02-3100CF38EA91}" srcOrd="1" destOrd="0" presId="urn:microsoft.com/office/officeart/2005/8/layout/list1"/>
    <dgm:cxn modelId="{7D17A05F-D162-44A6-B07E-4B277F156E32}" type="presParOf" srcId="{459E0FD1-7180-4525-8D43-8CB3FF05E30B}" destId="{D93FC647-AB00-440B-98EC-F2108BCD5B46}" srcOrd="1" destOrd="0" presId="urn:microsoft.com/office/officeart/2005/8/layout/list1"/>
    <dgm:cxn modelId="{FAA06485-CAC7-4F12-8198-52CDB4D89196}" type="presParOf" srcId="{459E0FD1-7180-4525-8D43-8CB3FF05E30B}" destId="{4A6AB710-56E7-4B72-9B3C-92E94A2A628E}" srcOrd="2" destOrd="0" presId="urn:microsoft.com/office/officeart/2005/8/layout/list1"/>
    <dgm:cxn modelId="{379A7C1A-E471-4737-BEE3-62781056F205}" type="presParOf" srcId="{459E0FD1-7180-4525-8D43-8CB3FF05E30B}" destId="{FE55ED88-DBF2-4637-8084-9CFAEDA9E63F}" srcOrd="3" destOrd="0" presId="urn:microsoft.com/office/officeart/2005/8/layout/list1"/>
    <dgm:cxn modelId="{E7BDB787-A175-406C-961F-05BA1C3678E4}" type="presParOf" srcId="{459E0FD1-7180-4525-8D43-8CB3FF05E30B}" destId="{186B8D4A-9AFB-48D3-A6E6-C01FEF1547B4}" srcOrd="4" destOrd="0" presId="urn:microsoft.com/office/officeart/2005/8/layout/list1"/>
    <dgm:cxn modelId="{3423E077-0C36-4F1E-B78E-5050BB533FF1}" type="presParOf" srcId="{186B8D4A-9AFB-48D3-A6E6-C01FEF1547B4}" destId="{3D219E56-1786-4917-91D5-FA6AE43968D2}" srcOrd="0" destOrd="0" presId="urn:microsoft.com/office/officeart/2005/8/layout/list1"/>
    <dgm:cxn modelId="{F2C65EF6-DA8F-404D-9EDB-8059F1168F7E}" type="presParOf" srcId="{186B8D4A-9AFB-48D3-A6E6-C01FEF1547B4}" destId="{1CEABB1C-64CC-404D-9488-A41CED431A4D}" srcOrd="1" destOrd="0" presId="urn:microsoft.com/office/officeart/2005/8/layout/list1"/>
    <dgm:cxn modelId="{9FAEA05B-2E3B-4714-A02E-D917A9D253E6}" type="presParOf" srcId="{459E0FD1-7180-4525-8D43-8CB3FF05E30B}" destId="{1AAEEBC9-E429-4633-B2F3-D1300EEBA596}" srcOrd="5" destOrd="0" presId="urn:microsoft.com/office/officeart/2005/8/layout/list1"/>
    <dgm:cxn modelId="{7764EF69-2DD5-47BF-B7BF-6CBE34BDFACE}" type="presParOf" srcId="{459E0FD1-7180-4525-8D43-8CB3FF05E30B}" destId="{95E13B99-6168-4616-AC30-065BFFC53821}" srcOrd="6" destOrd="0" presId="urn:microsoft.com/office/officeart/2005/8/layout/list1"/>
    <dgm:cxn modelId="{30DD1E5F-5841-4B55-83AA-D51145DD4892}" type="presParOf" srcId="{459E0FD1-7180-4525-8D43-8CB3FF05E30B}" destId="{ECC20565-4CCE-4AE6-948B-37DACFF83DD6}" srcOrd="7" destOrd="0" presId="urn:microsoft.com/office/officeart/2005/8/layout/list1"/>
    <dgm:cxn modelId="{A40AFDA8-48DC-41E7-9F49-2A406500DBCE}" type="presParOf" srcId="{459E0FD1-7180-4525-8D43-8CB3FF05E30B}" destId="{00BA800B-7F4B-43F2-976B-859A0922FC40}" srcOrd="8" destOrd="0" presId="urn:microsoft.com/office/officeart/2005/8/layout/list1"/>
    <dgm:cxn modelId="{70184EE7-5F23-42FB-809F-1C74358ECE98}" type="presParOf" srcId="{00BA800B-7F4B-43F2-976B-859A0922FC40}" destId="{6026C6E7-3249-4D56-8EEC-65FD8D23634B}" srcOrd="0" destOrd="0" presId="urn:microsoft.com/office/officeart/2005/8/layout/list1"/>
    <dgm:cxn modelId="{9851210B-8C0E-45E4-B46F-B874E85D3F6D}" type="presParOf" srcId="{00BA800B-7F4B-43F2-976B-859A0922FC40}" destId="{744AF777-73F9-4ECA-976F-D20472EDCD98}" srcOrd="1" destOrd="0" presId="urn:microsoft.com/office/officeart/2005/8/layout/list1"/>
    <dgm:cxn modelId="{37895073-EA42-4ACA-94DE-1898D08E45E7}" type="presParOf" srcId="{459E0FD1-7180-4525-8D43-8CB3FF05E30B}" destId="{76569A5F-19B2-460C-8D43-14131F286826}" srcOrd="9" destOrd="0" presId="urn:microsoft.com/office/officeart/2005/8/layout/list1"/>
    <dgm:cxn modelId="{BB7154B3-0B88-4A71-A4C6-0D85EE6D43EA}" type="presParOf" srcId="{459E0FD1-7180-4525-8D43-8CB3FF05E30B}" destId="{CCE1B936-D72F-4FE8-9672-21B1F1D6B1A9}" srcOrd="10" destOrd="0" presId="urn:microsoft.com/office/officeart/2005/8/layout/list1"/>
  </dgm:cxnLst>
  <dgm:bg/>
  <dgm:whole>
    <a:ln>
      <a:solidFill>
        <a:schemeClr val="accent2">
          <a:lumMod val="60000"/>
          <a:lumOff val="4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B26C5-7D1D-423A-AB0C-CF2D1DAFBB69}">
      <dsp:nvSpPr>
        <dsp:cNvPr id="0" name=""/>
        <dsp:cNvSpPr/>
      </dsp:nvSpPr>
      <dsp:spPr>
        <a:xfrm>
          <a:off x="67810" y="2746"/>
          <a:ext cx="8651252" cy="2520520"/>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106680" rIns="35560" bIns="35560" numCol="1" spcCol="1270" anchor="t" anchorCtr="0">
          <a:noAutofit/>
        </a:bodyPr>
        <a:lstStyle/>
        <a:p>
          <a:pPr marL="285750" lvl="1" indent="-285750" algn="l" defTabSz="1244600" rtl="0">
            <a:lnSpc>
              <a:spcPct val="90000"/>
            </a:lnSpc>
            <a:spcBef>
              <a:spcPct val="0"/>
            </a:spcBef>
            <a:spcAft>
              <a:spcPct val="15000"/>
            </a:spcAft>
            <a:buChar char="••"/>
          </a:pPr>
          <a:r>
            <a:rPr lang="tr-TR" sz="2800" kern="1200" dirty="0" smtClean="0"/>
            <a:t>Elli  ve  daha  fazla  çalışanın  bulunduğu  ve  altı  aydan  fazla  süren  sürekli  işlerin  yapıldığı işyerlerinde  </a:t>
          </a:r>
          <a:r>
            <a:rPr lang="tr-TR" sz="2800" b="1" u="sng" kern="1200" dirty="0" smtClean="0"/>
            <a:t>işveren,  iş  sağlığı  ve  güvenliği  ile  ilgili  çalışmalarda  bulunmak  üzere  kurul oluşturur. </a:t>
          </a:r>
          <a:r>
            <a:rPr lang="tr-TR" sz="2800" kern="1200" dirty="0" smtClean="0"/>
            <a:t>İşveren, iş sağlığı ve güvenliği mevzuatına uygun kurul kararlarını uygular.</a:t>
          </a:r>
          <a:endParaRPr lang="tr-TR" sz="2800" kern="1200" dirty="0"/>
        </a:p>
      </dsp:txBody>
      <dsp:txXfrm>
        <a:off x="126869" y="61805"/>
        <a:ext cx="8533134" cy="2461461"/>
      </dsp:txXfrm>
    </dsp:sp>
    <dsp:sp modelId="{B80EDA27-F2F8-441A-AF65-034D9ACDF1FA}">
      <dsp:nvSpPr>
        <dsp:cNvPr id="0" name=""/>
        <dsp:cNvSpPr/>
      </dsp:nvSpPr>
      <dsp:spPr>
        <a:xfrm>
          <a:off x="67810" y="2523266"/>
          <a:ext cx="8651252" cy="108382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0" rIns="40640" bIns="0" numCol="1" spcCol="1270" anchor="ctr" anchorCtr="0">
          <a:noAutofit/>
        </a:bodyPr>
        <a:lstStyle/>
        <a:p>
          <a:pPr lvl="0" algn="l" defTabSz="1422400" rtl="0">
            <a:lnSpc>
              <a:spcPct val="90000"/>
            </a:lnSpc>
            <a:spcBef>
              <a:spcPct val="0"/>
            </a:spcBef>
            <a:spcAft>
              <a:spcPct val="35000"/>
            </a:spcAft>
          </a:pPr>
          <a:r>
            <a:rPr lang="tr-TR" sz="3200" b="1" kern="1200" dirty="0" smtClean="0"/>
            <a:t>İş Sağlığı ve Güvenliği Kurulu (İSGK)</a:t>
          </a:r>
          <a:endParaRPr lang="tr-TR" sz="3200" kern="1200" dirty="0"/>
        </a:p>
      </dsp:txBody>
      <dsp:txXfrm>
        <a:off x="67810" y="2523266"/>
        <a:ext cx="6092431" cy="1083823"/>
      </dsp:txXfrm>
    </dsp:sp>
    <dsp:sp modelId="{C130B1E4-3182-466D-ACE0-625B56CDCA90}">
      <dsp:nvSpPr>
        <dsp:cNvPr id="0" name=""/>
        <dsp:cNvSpPr/>
      </dsp:nvSpPr>
      <dsp:spPr>
        <a:xfrm>
          <a:off x="7286680" y="2665511"/>
          <a:ext cx="1181791" cy="1181791"/>
        </a:xfrm>
        <a:prstGeom prst="ellipse">
          <a:avLst/>
        </a:prstGeom>
        <a:blipFill rotWithShape="0">
          <a:blip xmlns:r="http://schemas.openxmlformats.org/officeDocument/2006/relationships" r:embed="rId1"/>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C57CD-AE0A-4A75-B8C0-8A4568AF8DBA}">
      <dsp:nvSpPr>
        <dsp:cNvPr id="0" name=""/>
        <dsp:cNvSpPr/>
      </dsp:nvSpPr>
      <dsp:spPr>
        <a:xfrm rot="5400000">
          <a:off x="5121397" y="-2790536"/>
          <a:ext cx="712845" cy="64751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smtClean="0"/>
            <a:t>Risk Değerlendirmesi Ekibinin Kurulması</a:t>
          </a:r>
          <a:endParaRPr lang="tr-TR" sz="2000" kern="1200" dirty="0"/>
        </a:p>
      </dsp:txBody>
      <dsp:txXfrm rot="-5400000">
        <a:off x="2240225" y="125434"/>
        <a:ext cx="6440392" cy="643249"/>
      </dsp:txXfrm>
    </dsp:sp>
    <dsp:sp modelId="{108A26D0-7ACF-4CB9-87BD-48747EDF1C82}">
      <dsp:nvSpPr>
        <dsp:cNvPr id="0" name=""/>
        <dsp:cNvSpPr/>
      </dsp:nvSpPr>
      <dsp:spPr>
        <a:xfrm>
          <a:off x="142864" y="1530"/>
          <a:ext cx="2097360" cy="8910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smtClean="0"/>
            <a:t>1. ADIM</a:t>
          </a:r>
          <a:endParaRPr lang="tr-TR" sz="2400" kern="1200" dirty="0"/>
        </a:p>
      </dsp:txBody>
      <dsp:txXfrm>
        <a:off x="186362" y="45028"/>
        <a:ext cx="2010364" cy="804060"/>
      </dsp:txXfrm>
    </dsp:sp>
    <dsp:sp modelId="{91A21114-6FFB-4913-988C-1B42A59151CD}">
      <dsp:nvSpPr>
        <dsp:cNvPr id="0" name=""/>
        <dsp:cNvSpPr/>
      </dsp:nvSpPr>
      <dsp:spPr>
        <a:xfrm rot="5400000">
          <a:off x="5121397" y="-1854927"/>
          <a:ext cx="712845" cy="64751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kern="1200" dirty="0" smtClean="0"/>
            <a:t>Risk Değerlendirmesi Yapılacak Alan ve Faaliyetlerin Tanımlanması</a:t>
          </a:r>
          <a:endParaRPr lang="tr-TR" sz="2000" kern="1200" dirty="0"/>
        </a:p>
      </dsp:txBody>
      <dsp:txXfrm rot="-5400000">
        <a:off x="2240225" y="1061043"/>
        <a:ext cx="6440392" cy="643249"/>
      </dsp:txXfrm>
    </dsp:sp>
    <dsp:sp modelId="{7FC79839-773C-4A62-966C-5E6135FEC06E}">
      <dsp:nvSpPr>
        <dsp:cNvPr id="0" name=""/>
        <dsp:cNvSpPr/>
      </dsp:nvSpPr>
      <dsp:spPr>
        <a:xfrm>
          <a:off x="142864" y="937139"/>
          <a:ext cx="2097360" cy="8910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smtClean="0"/>
            <a:t>2. ADIM</a:t>
          </a:r>
          <a:endParaRPr lang="tr-TR" sz="2400" kern="1200" dirty="0"/>
        </a:p>
      </dsp:txBody>
      <dsp:txXfrm>
        <a:off x="186362" y="980637"/>
        <a:ext cx="2010364" cy="804060"/>
      </dsp:txXfrm>
    </dsp:sp>
    <dsp:sp modelId="{458A4E73-2D27-44A4-AD96-6DAE2C9C70B8}">
      <dsp:nvSpPr>
        <dsp:cNvPr id="0" name=""/>
        <dsp:cNvSpPr/>
      </dsp:nvSpPr>
      <dsp:spPr>
        <a:xfrm rot="5400000">
          <a:off x="5121397" y="-919317"/>
          <a:ext cx="712845" cy="64751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i="1" kern="1200" dirty="0" smtClean="0"/>
            <a:t>Risk Değerlendirme Planının Oluşturulması</a:t>
          </a:r>
          <a:endParaRPr lang="tr-TR" sz="2000" kern="1200" dirty="0"/>
        </a:p>
      </dsp:txBody>
      <dsp:txXfrm rot="-5400000">
        <a:off x="2240225" y="1996653"/>
        <a:ext cx="6440392" cy="643249"/>
      </dsp:txXfrm>
    </dsp:sp>
    <dsp:sp modelId="{0122D2F0-BF93-4DA4-B309-E96D1F3E9178}">
      <dsp:nvSpPr>
        <dsp:cNvPr id="0" name=""/>
        <dsp:cNvSpPr/>
      </dsp:nvSpPr>
      <dsp:spPr>
        <a:xfrm>
          <a:off x="142864" y="1872749"/>
          <a:ext cx="2097360" cy="8910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smtClean="0"/>
            <a:t>3. ADIM</a:t>
          </a:r>
          <a:endParaRPr lang="tr-TR" sz="2400" kern="1200" dirty="0"/>
        </a:p>
      </dsp:txBody>
      <dsp:txXfrm>
        <a:off x="186362" y="1916247"/>
        <a:ext cx="2010364" cy="804060"/>
      </dsp:txXfrm>
    </dsp:sp>
    <dsp:sp modelId="{43211E35-7436-45FB-8B9E-841AF7A7E477}">
      <dsp:nvSpPr>
        <dsp:cNvPr id="0" name=""/>
        <dsp:cNvSpPr/>
      </dsp:nvSpPr>
      <dsp:spPr>
        <a:xfrm rot="5400000">
          <a:off x="5121397" y="16291"/>
          <a:ext cx="712845" cy="64751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i="1" kern="1200" dirty="0" smtClean="0"/>
            <a:t>Risk Değerlendirme Ekiplerinin Eğitimi </a:t>
          </a:r>
          <a:endParaRPr lang="tr-TR" sz="2000" kern="1200" dirty="0"/>
        </a:p>
      </dsp:txBody>
      <dsp:txXfrm rot="-5400000">
        <a:off x="2240225" y="2932261"/>
        <a:ext cx="6440392" cy="643249"/>
      </dsp:txXfrm>
    </dsp:sp>
    <dsp:sp modelId="{6FF5B64D-AF06-4357-9343-6C7BA672E342}">
      <dsp:nvSpPr>
        <dsp:cNvPr id="0" name=""/>
        <dsp:cNvSpPr/>
      </dsp:nvSpPr>
      <dsp:spPr>
        <a:xfrm>
          <a:off x="142864" y="2808358"/>
          <a:ext cx="2097360" cy="8910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smtClean="0"/>
            <a:t>4. ADIM</a:t>
          </a:r>
          <a:endParaRPr lang="tr-TR" sz="2400" kern="1200" dirty="0"/>
        </a:p>
      </dsp:txBody>
      <dsp:txXfrm>
        <a:off x="186362" y="2851856"/>
        <a:ext cx="2010364" cy="804060"/>
      </dsp:txXfrm>
    </dsp:sp>
    <dsp:sp modelId="{175CDA4D-718F-49B3-B43F-F56F2D7460AE}">
      <dsp:nvSpPr>
        <dsp:cNvPr id="0" name=""/>
        <dsp:cNvSpPr/>
      </dsp:nvSpPr>
      <dsp:spPr>
        <a:xfrm rot="5400000">
          <a:off x="5121397" y="951900"/>
          <a:ext cx="712845" cy="64751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i="1" kern="1200" dirty="0" smtClean="0"/>
            <a:t>Risk Değerlendirme Ekiplerinin Ön Hazırlık Yapması ve </a:t>
          </a:r>
          <a:r>
            <a:rPr lang="tr-TR" sz="2000" kern="1200" dirty="0" smtClean="0"/>
            <a:t>Bilgi Toplama</a:t>
          </a:r>
          <a:endParaRPr lang="tr-TR" sz="2000" kern="1200" dirty="0"/>
        </a:p>
      </dsp:txBody>
      <dsp:txXfrm rot="-5400000">
        <a:off x="2240225" y="3867870"/>
        <a:ext cx="6440392" cy="643249"/>
      </dsp:txXfrm>
    </dsp:sp>
    <dsp:sp modelId="{EC00600B-D488-469C-89E0-5D9D0AA21FF1}">
      <dsp:nvSpPr>
        <dsp:cNvPr id="0" name=""/>
        <dsp:cNvSpPr/>
      </dsp:nvSpPr>
      <dsp:spPr>
        <a:xfrm>
          <a:off x="142864" y="3743967"/>
          <a:ext cx="2097360" cy="8910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i="1" kern="1200" dirty="0" smtClean="0"/>
            <a:t>5. ADIM</a:t>
          </a:r>
          <a:endParaRPr lang="tr-TR" sz="2400" kern="1200" dirty="0"/>
        </a:p>
      </dsp:txBody>
      <dsp:txXfrm>
        <a:off x="186362" y="3787465"/>
        <a:ext cx="2010364" cy="804060"/>
      </dsp:txXfrm>
    </dsp:sp>
    <dsp:sp modelId="{681BF273-9EAD-447A-8271-A371D203AB6A}">
      <dsp:nvSpPr>
        <dsp:cNvPr id="0" name=""/>
        <dsp:cNvSpPr/>
      </dsp:nvSpPr>
      <dsp:spPr>
        <a:xfrm rot="5400000">
          <a:off x="5121397" y="1887510"/>
          <a:ext cx="712845" cy="64751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i="1" kern="1200" dirty="0" smtClean="0"/>
            <a:t>İş Sağlığı ve Güvenliği Tehlike ve Risklerinin Tanımlanması</a:t>
          </a:r>
          <a:endParaRPr lang="tr-TR" sz="2000" kern="1200" dirty="0"/>
        </a:p>
      </dsp:txBody>
      <dsp:txXfrm rot="-5400000">
        <a:off x="2240225" y="4803480"/>
        <a:ext cx="6440392" cy="643249"/>
      </dsp:txXfrm>
    </dsp:sp>
    <dsp:sp modelId="{B0D8039E-EF9E-4AEE-A91E-516DE7C4DB2D}">
      <dsp:nvSpPr>
        <dsp:cNvPr id="0" name=""/>
        <dsp:cNvSpPr/>
      </dsp:nvSpPr>
      <dsp:spPr>
        <a:xfrm>
          <a:off x="142864" y="4679577"/>
          <a:ext cx="2097360" cy="8910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smtClean="0"/>
            <a:t>6. ADIM</a:t>
          </a:r>
          <a:endParaRPr lang="tr-TR" sz="2400" kern="1200" dirty="0"/>
        </a:p>
      </dsp:txBody>
      <dsp:txXfrm>
        <a:off x="186362" y="4723075"/>
        <a:ext cx="2010364" cy="804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5AEBC-FFA3-43C6-94CE-E53A7D1CD776}">
      <dsp:nvSpPr>
        <dsp:cNvPr id="0" name=""/>
        <dsp:cNvSpPr/>
      </dsp:nvSpPr>
      <dsp:spPr>
        <a:xfrm rot="5400000">
          <a:off x="4861824" y="-2628095"/>
          <a:ext cx="1086834" cy="662038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i="1" kern="1200" dirty="0" smtClean="0"/>
            <a:t>Risklerin Önem Derecelerinin Belirlenmesi</a:t>
          </a:r>
          <a:endParaRPr lang="tr-TR" sz="2000" kern="1200" dirty="0"/>
        </a:p>
      </dsp:txBody>
      <dsp:txXfrm rot="-5400000">
        <a:off x="2095051" y="191733"/>
        <a:ext cx="6567327" cy="980724"/>
      </dsp:txXfrm>
    </dsp:sp>
    <dsp:sp modelId="{623CBF44-4B25-4B97-9B3B-9D590D42CA85}">
      <dsp:nvSpPr>
        <dsp:cNvPr id="0" name=""/>
        <dsp:cNvSpPr/>
      </dsp:nvSpPr>
      <dsp:spPr>
        <a:xfrm>
          <a:off x="71440" y="2824"/>
          <a:ext cx="2023610" cy="13585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smtClean="0"/>
            <a:t>7. ADIM :</a:t>
          </a:r>
          <a:endParaRPr lang="tr-TR" sz="2400" kern="1200" dirty="0"/>
        </a:p>
      </dsp:txBody>
      <dsp:txXfrm>
        <a:off x="137759" y="69143"/>
        <a:ext cx="1890972" cy="1225904"/>
      </dsp:txXfrm>
    </dsp:sp>
    <dsp:sp modelId="{ED2D4F2A-DE61-40B0-B5A6-2B1720CC0FE4}">
      <dsp:nvSpPr>
        <dsp:cNvPr id="0" name=""/>
        <dsp:cNvSpPr/>
      </dsp:nvSpPr>
      <dsp:spPr>
        <a:xfrm rot="5400000">
          <a:off x="4861824" y="-1201625"/>
          <a:ext cx="1086834" cy="662038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kern="1200" dirty="0" smtClean="0"/>
            <a:t>Riski ortadan kaldırmak ya da azaltmak için </a:t>
          </a:r>
          <a:r>
            <a:rPr lang="tr-TR" sz="2000" i="1" kern="1200" dirty="0" smtClean="0"/>
            <a:t>Kontrol Tedbirlerinin Planlanması</a:t>
          </a:r>
          <a:endParaRPr lang="tr-TR" sz="2000" kern="1200" dirty="0"/>
        </a:p>
      </dsp:txBody>
      <dsp:txXfrm rot="-5400000">
        <a:off x="2095051" y="1618203"/>
        <a:ext cx="6567327" cy="980724"/>
      </dsp:txXfrm>
    </dsp:sp>
    <dsp:sp modelId="{4962F284-F2AE-4A0E-A890-3E10D5F1DD8D}">
      <dsp:nvSpPr>
        <dsp:cNvPr id="0" name=""/>
        <dsp:cNvSpPr/>
      </dsp:nvSpPr>
      <dsp:spPr>
        <a:xfrm>
          <a:off x="71440" y="1429294"/>
          <a:ext cx="2023610" cy="13585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smtClean="0"/>
            <a:t>8. ADIM :</a:t>
          </a:r>
          <a:endParaRPr lang="tr-TR" sz="2400" kern="1200" dirty="0"/>
        </a:p>
      </dsp:txBody>
      <dsp:txXfrm>
        <a:off x="137759" y="1495613"/>
        <a:ext cx="1890972" cy="1225904"/>
      </dsp:txXfrm>
    </dsp:sp>
    <dsp:sp modelId="{5BA7A629-4B2F-4E94-986F-5C03AD1DC75A}">
      <dsp:nvSpPr>
        <dsp:cNvPr id="0" name=""/>
        <dsp:cNvSpPr/>
      </dsp:nvSpPr>
      <dsp:spPr>
        <a:xfrm rot="5400000">
          <a:off x="4861824" y="224844"/>
          <a:ext cx="1086834" cy="662038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kern="1200" dirty="0" smtClean="0"/>
            <a:t>Risk kontrol tedbirlerinin uygulanması</a:t>
          </a:r>
          <a:endParaRPr lang="tr-TR" sz="2000" kern="1200" dirty="0"/>
        </a:p>
      </dsp:txBody>
      <dsp:txXfrm rot="-5400000">
        <a:off x="2095051" y="3044673"/>
        <a:ext cx="6567327" cy="980724"/>
      </dsp:txXfrm>
    </dsp:sp>
    <dsp:sp modelId="{3A97CD60-5E57-40DD-9EED-C5F37B614AD8}">
      <dsp:nvSpPr>
        <dsp:cNvPr id="0" name=""/>
        <dsp:cNvSpPr/>
      </dsp:nvSpPr>
      <dsp:spPr>
        <a:xfrm>
          <a:off x="71440" y="2855764"/>
          <a:ext cx="2023610" cy="13585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smtClean="0"/>
            <a:t>9. ADIM :</a:t>
          </a:r>
          <a:endParaRPr lang="tr-TR" sz="2400" kern="1200" dirty="0"/>
        </a:p>
      </dsp:txBody>
      <dsp:txXfrm>
        <a:off x="137759" y="2922083"/>
        <a:ext cx="1890972" cy="1225904"/>
      </dsp:txXfrm>
    </dsp:sp>
    <dsp:sp modelId="{6AD93ADE-D546-4786-94A3-724C57FA37A0}">
      <dsp:nvSpPr>
        <dsp:cNvPr id="0" name=""/>
        <dsp:cNvSpPr/>
      </dsp:nvSpPr>
      <dsp:spPr>
        <a:xfrm rot="5400000">
          <a:off x="4861824" y="1651314"/>
          <a:ext cx="1086834" cy="662038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kern="1200" dirty="0" smtClean="0"/>
            <a:t>Uygulamaların izlenmesi</a:t>
          </a:r>
          <a:endParaRPr lang="tr-TR" sz="2000" kern="1200" dirty="0"/>
        </a:p>
      </dsp:txBody>
      <dsp:txXfrm rot="-5400000">
        <a:off x="2095051" y="4471143"/>
        <a:ext cx="6567327" cy="980724"/>
      </dsp:txXfrm>
    </dsp:sp>
    <dsp:sp modelId="{E34322B0-F42D-464E-9709-8B3A7317AF9A}">
      <dsp:nvSpPr>
        <dsp:cNvPr id="0" name=""/>
        <dsp:cNvSpPr/>
      </dsp:nvSpPr>
      <dsp:spPr>
        <a:xfrm>
          <a:off x="71440" y="4282234"/>
          <a:ext cx="2023610" cy="13585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smtClean="0"/>
            <a:t>10. ADIM :</a:t>
          </a:r>
          <a:endParaRPr lang="tr-TR" sz="2400" kern="1200" dirty="0"/>
        </a:p>
      </dsp:txBody>
      <dsp:txXfrm>
        <a:off x="137759" y="4348553"/>
        <a:ext cx="1890972" cy="12259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List2#7">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DBBB31-945C-43AB-A060-B48354857A96}" type="datetimeFigureOut">
              <a:rPr lang="tr-TR" smtClean="0"/>
              <a:pPr/>
              <a:t>17.12.2015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29A56-E182-4B93-916F-3811ED56BB86}" type="slidenum">
              <a:rPr lang="tr-TR" smtClean="0"/>
              <a:pPr/>
              <a:t>‹#›</a:t>
            </a:fld>
            <a:endParaRPr lang="tr-TR"/>
          </a:p>
        </p:txBody>
      </p:sp>
    </p:spTree>
    <p:extLst>
      <p:ext uri="{BB962C8B-B14F-4D97-AF65-F5344CB8AC3E}">
        <p14:creationId xmlns:p14="http://schemas.microsoft.com/office/powerpoint/2010/main" val="3047700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0540DAD-927B-4521-BDE7-84DA4BFB167D}" type="slidenum">
              <a:rPr lang="tr-TR" smtClean="0"/>
              <a:pPr/>
              <a:t>3</a:t>
            </a:fld>
            <a:endParaRPr lang="tr-TR"/>
          </a:p>
        </p:txBody>
      </p:sp>
    </p:spTree>
    <p:extLst>
      <p:ext uri="{BB962C8B-B14F-4D97-AF65-F5344CB8AC3E}">
        <p14:creationId xmlns:p14="http://schemas.microsoft.com/office/powerpoint/2010/main" val="3223064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E929A56-E182-4B93-916F-3811ED56BB86}" type="slidenum">
              <a:rPr lang="tr-TR" smtClean="0"/>
              <a:pPr/>
              <a:t>7</a:t>
            </a:fld>
            <a:endParaRPr lang="tr-TR"/>
          </a:p>
        </p:txBody>
      </p:sp>
    </p:spTree>
    <p:extLst>
      <p:ext uri="{BB962C8B-B14F-4D97-AF65-F5344CB8AC3E}">
        <p14:creationId xmlns:p14="http://schemas.microsoft.com/office/powerpoint/2010/main" val="2481276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E929A56-E182-4B93-916F-3811ED56BB86}" type="slidenum">
              <a:rPr lang="tr-TR" smtClean="0"/>
              <a:pPr/>
              <a:t>11</a:t>
            </a:fld>
            <a:endParaRPr lang="tr-TR"/>
          </a:p>
        </p:txBody>
      </p:sp>
    </p:spTree>
    <p:extLst>
      <p:ext uri="{BB962C8B-B14F-4D97-AF65-F5344CB8AC3E}">
        <p14:creationId xmlns:p14="http://schemas.microsoft.com/office/powerpoint/2010/main" val="1422431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2197A7E-1F8B-4F4C-B3B6-027C25CACB2D}" type="datetimeFigureOut">
              <a:rPr lang="tr-TR" smtClean="0"/>
              <a:pPr/>
              <a:t>17.12.2015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C3E2B4-8A7F-49B4-802D-CFF713D97B9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2197A7E-1F8B-4F4C-B3B6-027C25CACB2D}" type="datetimeFigureOut">
              <a:rPr lang="tr-TR" smtClean="0"/>
              <a:pPr/>
              <a:t>17.12.2015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C3E2B4-8A7F-49B4-802D-CFF713D97B9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2197A7E-1F8B-4F4C-B3B6-027C25CACB2D}" type="datetimeFigureOut">
              <a:rPr lang="tr-TR" smtClean="0"/>
              <a:pPr/>
              <a:t>17.12.2015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C3E2B4-8A7F-49B4-802D-CFF713D97B98}"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356350"/>
            <a:ext cx="2133600" cy="365125"/>
          </a:xfrm>
        </p:spPr>
        <p:txBody>
          <a:bodyPr/>
          <a:lstStyle>
            <a:lvl1pPr>
              <a:defRPr smtClean="0"/>
            </a:lvl1pPr>
          </a:lstStyle>
          <a:p>
            <a:pPr>
              <a:defRPr/>
            </a:pPr>
            <a:fld id="{1FD9B7CA-BB4E-4BE0-99F4-679E3A88887B}" type="datetimeFigureOut">
              <a:rPr lang="fr-FR"/>
              <a:pPr>
                <a:defRPr/>
              </a:pPr>
              <a:t>17/12/2015</a:t>
            </a:fld>
            <a:endParaRPr lang="fr-CA"/>
          </a:p>
        </p:txBody>
      </p:sp>
      <p:sp>
        <p:nvSpPr>
          <p:cNvPr id="6" name="5 Altbilgi Yer Tutucusu"/>
          <p:cNvSpPr>
            <a:spLocks noGrp="1"/>
          </p:cNvSpPr>
          <p:nvPr>
            <p:ph type="ftr" sz="quarter" idx="11"/>
          </p:nvPr>
        </p:nvSpPr>
        <p:spPr>
          <a:xfrm>
            <a:off x="3124200" y="6356350"/>
            <a:ext cx="2895600" cy="365125"/>
          </a:xfrm>
        </p:spPr>
        <p:txBody>
          <a:bodyPr/>
          <a:lstStyle>
            <a:lvl1pPr>
              <a:defRPr/>
            </a:lvl1pPr>
          </a:lstStyle>
          <a:p>
            <a:pPr>
              <a:defRPr/>
            </a:pPr>
            <a:endParaRPr lang="fr-CA"/>
          </a:p>
        </p:txBody>
      </p:sp>
      <p:sp>
        <p:nvSpPr>
          <p:cNvPr id="7" name="6 Slayt Numarası Yer Tutucusu"/>
          <p:cNvSpPr>
            <a:spLocks noGrp="1"/>
          </p:cNvSpPr>
          <p:nvPr>
            <p:ph type="sldNum" sz="quarter" idx="12"/>
          </p:nvPr>
        </p:nvSpPr>
        <p:spPr>
          <a:xfrm>
            <a:off x="6553200" y="6356350"/>
            <a:ext cx="2133600" cy="365125"/>
          </a:xfrm>
        </p:spPr>
        <p:txBody>
          <a:bodyPr/>
          <a:lstStyle>
            <a:lvl1pPr>
              <a:defRPr smtClean="0"/>
            </a:lvl1pPr>
          </a:lstStyle>
          <a:p>
            <a:pPr>
              <a:defRPr/>
            </a:pPr>
            <a:fld id="{DF93918B-D563-48A2-9759-63E26F10B841}"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2197A7E-1F8B-4F4C-B3B6-027C25CACB2D}" type="datetimeFigureOut">
              <a:rPr lang="tr-TR" smtClean="0"/>
              <a:pPr/>
              <a:t>17.12.2015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C3E2B4-8A7F-49B4-802D-CFF713D97B9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2197A7E-1F8B-4F4C-B3B6-027C25CACB2D}" type="datetimeFigureOut">
              <a:rPr lang="tr-TR" smtClean="0"/>
              <a:pPr/>
              <a:t>17.12.2015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C3E2B4-8A7F-49B4-802D-CFF713D97B9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2197A7E-1F8B-4F4C-B3B6-027C25CACB2D}" type="datetimeFigureOut">
              <a:rPr lang="tr-TR" smtClean="0"/>
              <a:pPr/>
              <a:t>17.12.2015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3C3E2B4-8A7F-49B4-802D-CFF713D97B9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2197A7E-1F8B-4F4C-B3B6-027C25CACB2D}" type="datetimeFigureOut">
              <a:rPr lang="tr-TR" smtClean="0"/>
              <a:pPr/>
              <a:t>17.12.2015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3C3E2B4-8A7F-49B4-802D-CFF713D97B9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2197A7E-1F8B-4F4C-B3B6-027C25CACB2D}" type="datetimeFigureOut">
              <a:rPr lang="tr-TR" smtClean="0"/>
              <a:pPr/>
              <a:t>17.12.2015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3C3E2B4-8A7F-49B4-802D-CFF713D97B9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2197A7E-1F8B-4F4C-B3B6-027C25CACB2D}" type="datetimeFigureOut">
              <a:rPr lang="tr-TR" smtClean="0"/>
              <a:pPr/>
              <a:t>17.12.2015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3C3E2B4-8A7F-49B4-802D-CFF713D97B9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2197A7E-1F8B-4F4C-B3B6-027C25CACB2D}" type="datetimeFigureOut">
              <a:rPr lang="tr-TR" smtClean="0"/>
              <a:pPr/>
              <a:t>17.12.2015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3C3E2B4-8A7F-49B4-802D-CFF713D97B9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2197A7E-1F8B-4F4C-B3B6-027C25CACB2D}" type="datetimeFigureOut">
              <a:rPr lang="tr-TR" smtClean="0"/>
              <a:pPr/>
              <a:t>17.12.2015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3C3E2B4-8A7F-49B4-802D-CFF713D97B9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97A7E-1F8B-4F4C-B3B6-027C25CACB2D}" type="datetimeFigureOut">
              <a:rPr lang="tr-TR" smtClean="0"/>
              <a:pPr/>
              <a:t>17.12.2015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3E2B4-8A7F-49B4-802D-CFF713D97B9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908720"/>
            <a:ext cx="7740352" cy="646331"/>
          </a:xfrm>
          <a:prstGeom prst="rect">
            <a:avLst/>
          </a:prstGeom>
          <a:effectLst>
            <a:glow rad="63500">
              <a:schemeClr val="accent2">
                <a:satMod val="175000"/>
                <a:alpha val="40000"/>
              </a:schemeClr>
            </a:glow>
            <a:outerShdw blurRad="63500" sx="102000" sy="102000" algn="ctr" rotWithShape="0">
              <a:prstClr val="black">
                <a:alpha val="40000"/>
              </a:prstClr>
            </a:outerShdw>
          </a:effectLst>
        </p:spPr>
        <p:txBody>
          <a:bodyPr>
            <a:spAutoFit/>
          </a:bodyPr>
          <a:lstStyle/>
          <a:p>
            <a:pPr algn="ctr">
              <a:defRPr/>
            </a:pPr>
            <a:r>
              <a:rPr lang="tr-TR" sz="3600" b="1" dirty="0">
                <a:solidFill>
                  <a:srgbClr val="FF0000"/>
                </a:solidFill>
                <a:latin typeface="Calibri" pitchFamily="34" charset="0"/>
              </a:rPr>
              <a:t>İş Sağlığı ve Güvenliği Kanunu</a:t>
            </a:r>
          </a:p>
        </p:txBody>
      </p:sp>
      <p:sp>
        <p:nvSpPr>
          <p:cNvPr id="7" name="2 İçerik Yer Tutucusu"/>
          <p:cNvSpPr>
            <a:spLocks noGrp="1"/>
          </p:cNvSpPr>
          <p:nvPr>
            <p:ph idx="1"/>
          </p:nvPr>
        </p:nvSpPr>
        <p:spPr>
          <a:xfrm>
            <a:off x="354807" y="1263617"/>
            <a:ext cx="8424862" cy="5353050"/>
          </a:xfrm>
        </p:spPr>
        <p:txBody>
          <a:bodyPr/>
          <a:lstStyle/>
          <a:p>
            <a:pPr algn="ctr">
              <a:buFontTx/>
              <a:buNone/>
              <a:defRPr/>
            </a:pPr>
            <a:r>
              <a:rPr lang="tr-TR" sz="2800" b="1" dirty="0" smtClean="0">
                <a:latin typeface="Calibri" pitchFamily="34" charset="0"/>
              </a:rPr>
              <a:t>       </a:t>
            </a:r>
            <a:endParaRPr lang="tr-TR" sz="2800" b="1" dirty="0">
              <a:latin typeface="Calibri" pitchFamily="34" charset="0"/>
            </a:endParaRPr>
          </a:p>
          <a:p>
            <a:pPr algn="ctr">
              <a:buFontTx/>
              <a:buNone/>
              <a:defRPr/>
            </a:pPr>
            <a:r>
              <a:rPr lang="tr-TR" sz="2400" b="1" dirty="0">
                <a:latin typeface="Calibri" pitchFamily="34" charset="0"/>
              </a:rPr>
              <a:t>6331 Sayılı </a:t>
            </a:r>
          </a:p>
          <a:p>
            <a:pPr algn="ctr">
              <a:buFontTx/>
              <a:buNone/>
              <a:defRPr/>
            </a:pPr>
            <a:r>
              <a:rPr lang="tr-TR" sz="2400" b="1" dirty="0">
                <a:latin typeface="Calibri" pitchFamily="34" charset="0"/>
              </a:rPr>
              <a:t>İş Sağlığı ve Güvenliği Kanunu</a:t>
            </a:r>
          </a:p>
          <a:p>
            <a:pPr algn="ctr">
              <a:buFontTx/>
              <a:buNone/>
              <a:defRPr/>
            </a:pPr>
            <a:r>
              <a:rPr lang="tr-TR" sz="2400" b="1" dirty="0" smtClean="0">
                <a:latin typeface="Calibri" pitchFamily="34" charset="0"/>
              </a:rPr>
              <a:t>20/06/2012 onaylanmış,</a:t>
            </a:r>
            <a:endParaRPr lang="tr-TR" sz="2400" b="1" dirty="0">
              <a:latin typeface="Calibri" pitchFamily="34" charset="0"/>
            </a:endParaRPr>
          </a:p>
          <a:p>
            <a:pPr algn="ctr">
              <a:buFontTx/>
              <a:buNone/>
              <a:defRPr/>
            </a:pPr>
            <a:r>
              <a:rPr lang="tr-TR" sz="2400" b="1" dirty="0">
                <a:latin typeface="Calibri" pitchFamily="34" charset="0"/>
              </a:rPr>
              <a:t>30/06/2012 tarihinde Resmi Gazetede </a:t>
            </a:r>
            <a:r>
              <a:rPr lang="tr-TR" sz="2400" b="1" dirty="0" smtClean="0">
                <a:latin typeface="Calibri" pitchFamily="34" charset="0"/>
              </a:rPr>
              <a:t>Yayımlanmıştır.</a:t>
            </a:r>
            <a:endParaRPr lang="tr-TR" sz="2800" b="1" dirty="0">
              <a:latin typeface="Calibri" pitchFamily="34" charset="0"/>
            </a:endParaRPr>
          </a:p>
          <a:p>
            <a:pPr eaLnBrk="1" hangingPunct="1">
              <a:buFont typeface="Wingdings" pitchFamily="2" charset="2"/>
              <a:buNone/>
              <a:defRPr/>
            </a:pPr>
            <a:endParaRPr lang="tr-TR" sz="1600" dirty="0" smtClean="0">
              <a:solidFill>
                <a:schemeClr val="accent1">
                  <a:lumMod val="75000"/>
                </a:schemeClr>
              </a:solidFill>
            </a:endParaRPr>
          </a:p>
        </p:txBody>
      </p:sp>
      <p:pic>
        <p:nvPicPr>
          <p:cNvPr id="29702" name="Picture 2"/>
          <p:cNvPicPr>
            <a:picLocks noChangeAspect="1" noChangeArrowheads="1"/>
          </p:cNvPicPr>
          <p:nvPr/>
        </p:nvPicPr>
        <p:blipFill>
          <a:blip r:embed="rId2"/>
          <a:srcRect/>
          <a:stretch>
            <a:fillRect/>
          </a:stretch>
        </p:blipFill>
        <p:spPr bwMode="auto">
          <a:xfrm>
            <a:off x="500063" y="3954463"/>
            <a:ext cx="8134350" cy="2066925"/>
          </a:xfrm>
          <a:prstGeom prst="rect">
            <a:avLst/>
          </a:prstGeom>
          <a:noFill/>
          <a:ln w="9525">
            <a:noFill/>
            <a:miter lim="800000"/>
            <a:headEnd/>
            <a:tailEnd/>
          </a:ln>
        </p:spPr>
      </p:pic>
    </p:spTree>
    <p:extLst>
      <p:ext uri="{BB962C8B-B14F-4D97-AF65-F5344CB8AC3E}">
        <p14:creationId xmlns:p14="http://schemas.microsoft.com/office/powerpoint/2010/main" val="3910183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28860" y="285728"/>
            <a:ext cx="3718710" cy="369332"/>
          </a:xfrm>
          <a:prstGeom prst="rect">
            <a:avLst/>
          </a:prstGeom>
        </p:spPr>
        <p:txBody>
          <a:bodyPr wrap="none">
            <a:spAutoFit/>
          </a:bodyPr>
          <a:lstStyle/>
          <a:p>
            <a:r>
              <a:rPr lang="tr-TR" b="1" dirty="0"/>
              <a:t>İŞ SAĞLIĞI VE GÜVENLİĞİ KURULLARI</a:t>
            </a:r>
            <a:endParaRPr lang="tr-TR" dirty="0"/>
          </a:p>
        </p:txBody>
      </p:sp>
      <p:sp>
        <p:nvSpPr>
          <p:cNvPr id="3" name="2 Dikdörtgen"/>
          <p:cNvSpPr/>
          <p:nvPr/>
        </p:nvSpPr>
        <p:spPr>
          <a:xfrm>
            <a:off x="1071538" y="1000108"/>
            <a:ext cx="7786742" cy="3970318"/>
          </a:xfrm>
          <a:prstGeom prst="rect">
            <a:avLst/>
          </a:prstGeom>
        </p:spPr>
        <p:txBody>
          <a:bodyPr wrap="square">
            <a:spAutoFit/>
          </a:bodyPr>
          <a:lstStyle/>
          <a:p>
            <a:r>
              <a:rPr lang="tr-TR" sz="2800" dirty="0"/>
              <a:t>a) İşveren </a:t>
            </a:r>
            <a:r>
              <a:rPr lang="tr-TR" sz="2800" dirty="0" smtClean="0"/>
              <a:t>vekili</a:t>
            </a:r>
            <a:r>
              <a:rPr lang="tr-TR" sz="2800" dirty="0"/>
              <a:t>,</a:t>
            </a:r>
          </a:p>
          <a:p>
            <a:r>
              <a:rPr lang="tr-TR" sz="2800" dirty="0"/>
              <a:t>b) İş güvenliği uzmanı,</a:t>
            </a:r>
          </a:p>
          <a:p>
            <a:r>
              <a:rPr lang="tr-TR" sz="2800" dirty="0"/>
              <a:t>c) İşyeri hekimi,</a:t>
            </a:r>
          </a:p>
          <a:p>
            <a:r>
              <a:rPr lang="tr-TR" sz="2800" dirty="0"/>
              <a:t>ç) İnsan kaynakları, personel, sosyal işler veya idari ve mali işleri yürütmekle görevli bir kişi,</a:t>
            </a:r>
          </a:p>
          <a:p>
            <a:r>
              <a:rPr lang="tr-TR" sz="2800" dirty="0"/>
              <a:t>d) </a:t>
            </a:r>
            <a:r>
              <a:rPr lang="tr-TR" sz="2800" dirty="0" smtClean="0"/>
              <a:t>Sivil </a:t>
            </a:r>
            <a:r>
              <a:rPr lang="tr-TR" sz="2800" dirty="0"/>
              <a:t>savunma uzmanı,</a:t>
            </a:r>
          </a:p>
          <a:p>
            <a:r>
              <a:rPr lang="es-ES" sz="2800" dirty="0"/>
              <a:t>e) Bulunması halinde formen, ustabaşı veya usta,</a:t>
            </a:r>
          </a:p>
          <a:p>
            <a:r>
              <a:rPr lang="tr-TR" sz="2800" dirty="0"/>
              <a:t>f) Çalışan temsilcisi, işyerinde birden çok çalışan temsilcisi olması halinde baş temsilci.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p:nvPr>
        </p:nvSpPr>
        <p:spPr>
          <a:xfrm>
            <a:off x="642910" y="0"/>
            <a:ext cx="7143800" cy="706438"/>
          </a:xfrm>
          <a:noFill/>
          <a:ln/>
        </p:spPr>
        <p:txBody>
          <a:bodyPr/>
          <a:lstStyle/>
          <a:p>
            <a:r>
              <a:rPr lang="tr-TR" sz="3200" b="1" dirty="0" smtClean="0">
                <a:latin typeface="+mn-lt"/>
                <a:cs typeface="Times New Roman" pitchFamily="18" charset="0"/>
              </a:rPr>
              <a:t>ÇALIŞAN TEMSİLCİSİ</a:t>
            </a:r>
          </a:p>
        </p:txBody>
      </p:sp>
      <p:sp>
        <p:nvSpPr>
          <p:cNvPr id="128002" name="Rectangle 2"/>
          <p:cNvSpPr>
            <a:spLocks noGrp="1"/>
          </p:cNvSpPr>
          <p:nvPr>
            <p:ph type="body" sz="half" idx="1"/>
          </p:nvPr>
        </p:nvSpPr>
        <p:spPr>
          <a:xfrm>
            <a:off x="395536" y="2397244"/>
            <a:ext cx="5589309" cy="3817838"/>
          </a:xfrm>
        </p:spPr>
        <p:txBody>
          <a:bodyPr>
            <a:normAutofit fontScale="92500"/>
          </a:bodyPr>
          <a:lstStyle/>
          <a:p>
            <a:pPr marL="533400" indent="-533400">
              <a:buFontTx/>
              <a:buAutoNum type="arabicParenBoth"/>
            </a:pPr>
            <a:r>
              <a:rPr lang="tr-TR" sz="2400" dirty="0" smtClean="0"/>
              <a:t>İşveren; riskleri göz önünde bulundurarak, </a:t>
            </a:r>
            <a:r>
              <a:rPr lang="tr-TR" sz="2400" b="1" dirty="0" smtClean="0"/>
              <a:t>seçim veya atama </a:t>
            </a:r>
            <a:r>
              <a:rPr lang="tr-TR" sz="2400" dirty="0" smtClean="0"/>
              <a:t>yoluyla, çalışan temsilcisini görevlendirir: 		</a:t>
            </a:r>
          </a:p>
          <a:p>
            <a:pPr marL="533400" indent="-533400">
              <a:buFont typeface="Arial" charset="0"/>
              <a:buNone/>
            </a:pPr>
            <a:r>
              <a:rPr lang="tr-TR" sz="2400" dirty="0" smtClean="0"/>
              <a:t>(2)  Baş temsilci </a:t>
            </a:r>
            <a:r>
              <a:rPr lang="tr-TR" sz="2400" b="1" dirty="0" smtClean="0"/>
              <a:t>seçimle </a:t>
            </a:r>
            <a:r>
              <a:rPr lang="tr-TR" sz="2400" dirty="0" smtClean="0"/>
              <a:t>belirlenir. </a:t>
            </a:r>
          </a:p>
          <a:p>
            <a:pPr marL="533400" indent="-533400">
              <a:buFont typeface="Arial" charset="0"/>
              <a:buNone/>
            </a:pPr>
            <a:r>
              <a:rPr lang="tr-TR" sz="2400" dirty="0" smtClean="0"/>
              <a:t>(3)  Çalışan temsilcileri, tehlike </a:t>
            </a:r>
            <a:r>
              <a:rPr lang="tr-TR" sz="2400" b="1" dirty="0" smtClean="0"/>
              <a:t>kaynağının yok edilmesi için, işverenden  gerekli tedbirlerin alınmasını isteme hakkına sahiptir</a:t>
            </a:r>
            <a:r>
              <a:rPr lang="tr-TR" sz="2400" dirty="0" smtClean="0"/>
              <a:t>. 		    		</a:t>
            </a:r>
          </a:p>
          <a:p>
            <a:pPr marL="533400" indent="-533400">
              <a:buFont typeface="Arial" charset="0"/>
              <a:buNone/>
            </a:pPr>
            <a:r>
              <a:rPr lang="tr-TR" sz="2400" dirty="0" smtClean="0"/>
              <a:t>(4)  Çalışan temsilcileri ve destek elemanlarının </a:t>
            </a:r>
            <a:r>
              <a:rPr lang="tr-TR" sz="2400" b="1" dirty="0" smtClean="0"/>
              <a:t>hakları kısıtlanamaz</a:t>
            </a:r>
            <a:r>
              <a:rPr lang="tr-TR" sz="2400" dirty="0" smtClean="0"/>
              <a:t>.</a:t>
            </a:r>
          </a:p>
        </p:txBody>
      </p:sp>
      <p:graphicFrame>
        <p:nvGraphicFramePr>
          <p:cNvPr id="128029" name="Group 29"/>
          <p:cNvGraphicFramePr>
            <a:graphicFrameLocks noGrp="1"/>
          </p:cNvGraphicFramePr>
          <p:nvPr>
            <p:ph sz="half" idx="2"/>
            <p:extLst>
              <p:ext uri="{D42A27DB-BD31-4B8C-83A1-F6EECF244321}">
                <p14:modId xmlns:p14="http://schemas.microsoft.com/office/powerpoint/2010/main" val="1767033541"/>
              </p:ext>
            </p:extLst>
          </p:nvPr>
        </p:nvGraphicFramePr>
        <p:xfrm>
          <a:off x="6228185" y="2132856"/>
          <a:ext cx="2232248" cy="4536504"/>
        </p:xfrm>
        <a:graphic>
          <a:graphicData uri="http://schemas.openxmlformats.org/drawingml/2006/table">
            <a:tbl>
              <a:tblPr/>
              <a:tblGrid>
                <a:gridCol w="1681784"/>
                <a:gridCol w="550464"/>
              </a:tblGrid>
              <a:tr h="75581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2-50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5741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51-100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75581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101-500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r h="75422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501-1000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75741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1001-2000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r>
              <a:tr h="75581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2001 ve </a:t>
                      </a:r>
                      <a:r>
                        <a:rPr kumimoji="0" lang="tr-TR" sz="2400" b="1" i="0" u="none" strike="noStrike" cap="none" normalizeH="0" baseline="0" dirty="0" err="1" smtClean="0">
                          <a:ln>
                            <a:noFill/>
                          </a:ln>
                          <a:solidFill>
                            <a:schemeClr val="tx1"/>
                          </a:solidFill>
                          <a:effectLst/>
                          <a:latin typeface="+mn-lt"/>
                          <a:cs typeface="Arial" charset="0"/>
                        </a:rPr>
                        <a:t>üzr</a:t>
                      </a:r>
                      <a:r>
                        <a:rPr kumimoji="0" lang="tr-TR" sz="2400" b="1" i="0" u="none" strike="noStrike" cap="none" normalizeH="0" baseline="0" dirty="0" smtClean="0">
                          <a:ln>
                            <a:noFill/>
                          </a:ln>
                          <a:solidFill>
                            <a:schemeClr val="tx1"/>
                          </a:solidFill>
                          <a:effectLst/>
                          <a:latin typeface="+mn-lt"/>
                          <a:cs typeface="Arial"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bl>
          </a:graphicData>
        </a:graphic>
      </p:graphicFrame>
      <p:sp>
        <p:nvSpPr>
          <p:cNvPr id="5" name="Title 1"/>
          <p:cNvSpPr txBox="1">
            <a:spLocks/>
          </p:cNvSpPr>
          <p:nvPr/>
        </p:nvSpPr>
        <p:spPr>
          <a:xfrm>
            <a:off x="1000100" y="0"/>
            <a:ext cx="8143900" cy="128586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
        <p:nvSpPr>
          <p:cNvPr id="6" name="5 Dikdörtgen"/>
          <p:cNvSpPr/>
          <p:nvPr/>
        </p:nvSpPr>
        <p:spPr>
          <a:xfrm>
            <a:off x="642910" y="642918"/>
            <a:ext cx="8072494" cy="1477328"/>
          </a:xfrm>
          <a:prstGeom prst="rect">
            <a:avLst/>
          </a:prstGeom>
        </p:spPr>
        <p:txBody>
          <a:bodyPr wrap="square">
            <a:spAutoFit/>
          </a:bodyPr>
          <a:lstStyle/>
          <a:p>
            <a:pPr>
              <a:buFont typeface="Wingdings" pitchFamily="2" charset="2"/>
              <a:buChar char="Ø"/>
            </a:pPr>
            <a:r>
              <a:rPr lang="tr-TR" b="1" u="sng" dirty="0" smtClean="0">
                <a:solidFill>
                  <a:srgbClr val="FF0000"/>
                </a:solidFill>
              </a:rPr>
              <a:t>Çalışan temsilcisi</a:t>
            </a:r>
            <a:r>
              <a:rPr lang="tr-TR" dirty="0" smtClean="0"/>
              <a:t>: İ</a:t>
            </a:r>
            <a:r>
              <a:rPr lang="tr-TR" altLang="tr-TR" dirty="0" smtClean="0"/>
              <a:t>ş </a:t>
            </a:r>
            <a:r>
              <a:rPr lang="tr-TR" altLang="tr-TR" dirty="0"/>
              <a:t>sağlığı ve güvenliği konularında işverene önerilerde bulunma, gerekli tedbirlerin alınmasını isteme gibi konularda işyerindeki tüm çalışanlarla işveren arasındaki iletişimi sağlamak üzere, çalışanlar arasında yapılacak seçimle veya seçimle belirlenemediği durumda atama yoluyla iş sağlığı ve güvenliği çalışan temsilcisi görevlendirilmesi hükmü getirilmiştir.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14282" y="1142984"/>
            <a:ext cx="8715436" cy="714380"/>
          </a:xfrm>
          <a:solidFill>
            <a:schemeClr val="accent2">
              <a:lumMod val="40000"/>
              <a:lumOff val="60000"/>
            </a:schemeClr>
          </a:solidFill>
        </p:spPr>
        <p:txBody>
          <a:bodyPr/>
          <a:lstStyle/>
          <a:p>
            <a:pPr eaLnBrk="1" hangingPunct="1"/>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(1)</a:t>
            </a:r>
            <a:endParaRPr lang="en-GB" sz="2400" b="1" dirty="0" smtClean="0"/>
          </a:p>
        </p:txBody>
      </p:sp>
      <p:sp>
        <p:nvSpPr>
          <p:cNvPr id="25603" name="Content Placeholder 2"/>
          <p:cNvSpPr>
            <a:spLocks noGrp="1"/>
          </p:cNvSpPr>
          <p:nvPr>
            <p:ph idx="1"/>
          </p:nvPr>
        </p:nvSpPr>
        <p:spPr>
          <a:xfrm>
            <a:off x="214282" y="2000240"/>
            <a:ext cx="8715436" cy="4214842"/>
          </a:xfrm>
          <a:solidFill>
            <a:schemeClr val="accent2">
              <a:lumMod val="20000"/>
              <a:lumOff val="80000"/>
            </a:schemeClr>
          </a:solidFill>
        </p:spPr>
        <p:txBody>
          <a:bodyPr>
            <a:normAutofit/>
          </a:bodyPr>
          <a:lstStyle/>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a) </a:t>
            </a:r>
            <a:r>
              <a:rPr lang="tr-TR" sz="2700" b="1" i="1" dirty="0" smtClean="0">
                <a:latin typeface="+mj-lt"/>
              </a:rPr>
              <a:t>İ</a:t>
            </a:r>
            <a:r>
              <a:rPr lang="en-GB" sz="2700" b="1" i="1" dirty="0" smtClean="0">
                <a:latin typeface="+mj-lt"/>
              </a:rPr>
              <a:t>ş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a:t>
            </a:r>
            <a:r>
              <a:rPr lang="en-GB" sz="2700" b="1" i="1" dirty="0" smtClean="0">
                <a:latin typeface="+mj-lt"/>
              </a:rPr>
              <a:t> </a:t>
            </a:r>
            <a:r>
              <a:rPr lang="en-GB" sz="2700" b="1" i="1" dirty="0" err="1" smtClean="0">
                <a:solidFill>
                  <a:srgbClr val="FF0000"/>
                </a:solidFill>
                <a:latin typeface="+mj-lt"/>
              </a:rPr>
              <a:t>iç</a:t>
            </a:r>
            <a:r>
              <a:rPr lang="en-GB" sz="2700" b="1" i="1" dirty="0" smtClean="0">
                <a:solidFill>
                  <a:srgbClr val="FF0000"/>
                </a:solidFill>
                <a:latin typeface="+mj-lt"/>
              </a:rPr>
              <a:t> </a:t>
            </a:r>
            <a:r>
              <a:rPr lang="en-GB" sz="2700" b="1" i="1" dirty="0" err="1" smtClean="0">
                <a:solidFill>
                  <a:srgbClr val="FF0000"/>
                </a:solidFill>
                <a:latin typeface="+mj-lt"/>
              </a:rPr>
              <a:t>yönerge</a:t>
            </a:r>
            <a:r>
              <a:rPr lang="en-GB" sz="2700" b="1" i="1" dirty="0" smtClean="0">
                <a:solidFill>
                  <a:srgbClr val="FF0000"/>
                </a:solidFill>
                <a:latin typeface="+mj-lt"/>
              </a:rPr>
              <a:t> </a:t>
            </a:r>
            <a:r>
              <a:rPr lang="en-GB" sz="2700" b="1" i="1" dirty="0" err="1" smtClean="0">
                <a:solidFill>
                  <a:srgbClr val="FF0000"/>
                </a:solidFill>
                <a:latin typeface="+mj-lt"/>
              </a:rPr>
              <a:t>taslağı</a:t>
            </a:r>
            <a:r>
              <a:rPr lang="en-GB" sz="2700" b="1" i="1" dirty="0" smtClean="0">
                <a:solidFill>
                  <a:srgbClr val="FF0000"/>
                </a:solidFill>
                <a:latin typeface="+mj-lt"/>
              </a:rPr>
              <a:t> </a:t>
            </a:r>
            <a:r>
              <a:rPr lang="en-GB" sz="2700" b="1" i="1" dirty="0" err="1" smtClean="0">
                <a:solidFill>
                  <a:srgbClr val="FF0000"/>
                </a:solidFill>
                <a:latin typeface="+mj-lt"/>
              </a:rPr>
              <a:t>hazırlamak</a:t>
            </a:r>
            <a:r>
              <a:rPr lang="en-GB" sz="2700" b="1" i="1" dirty="0" smtClean="0">
                <a:solidFill>
                  <a:srgbClr val="FF0000"/>
                </a:solidFill>
                <a:latin typeface="+mj-lt"/>
              </a:rPr>
              <a:t>,</a:t>
            </a:r>
            <a:r>
              <a:rPr lang="en-GB" sz="2700" b="1" i="1" dirty="0" smtClean="0">
                <a:latin typeface="+mj-lt"/>
              </a:rPr>
              <a:t> </a:t>
            </a:r>
            <a:r>
              <a:rPr lang="en-GB" sz="2700" dirty="0" err="1" smtClean="0">
                <a:latin typeface="+mj-lt"/>
              </a:rPr>
              <a:t>yönergenin</a:t>
            </a:r>
            <a:r>
              <a:rPr lang="en-GB" sz="2700" dirty="0" smtClean="0">
                <a:latin typeface="+mj-lt"/>
              </a:rPr>
              <a:t> </a:t>
            </a:r>
            <a:r>
              <a:rPr lang="en-GB" sz="2700" dirty="0" err="1" smtClean="0">
                <a:latin typeface="+mj-lt"/>
              </a:rPr>
              <a:t>uygulanmasını</a:t>
            </a:r>
            <a:r>
              <a:rPr lang="en-GB" sz="2700" dirty="0" smtClean="0">
                <a:latin typeface="+mj-lt"/>
              </a:rPr>
              <a:t> </a:t>
            </a:r>
            <a:r>
              <a:rPr lang="en-GB" sz="2700" dirty="0" err="1" smtClean="0">
                <a:latin typeface="+mj-lt"/>
              </a:rPr>
              <a:t>izlemek</a:t>
            </a:r>
            <a:r>
              <a:rPr lang="en-GB" sz="2700" dirty="0" smtClean="0">
                <a:latin typeface="+mj-lt"/>
              </a:rPr>
              <a:t>, </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b) </a:t>
            </a:r>
            <a:r>
              <a:rPr lang="en-GB" sz="2700" dirty="0" err="1" smtClean="0">
                <a:latin typeface="+mj-lt"/>
              </a:rPr>
              <a:t>İş</a:t>
            </a:r>
            <a:r>
              <a:rPr lang="en-GB" sz="2700" dirty="0" smtClean="0">
                <a:latin typeface="+mj-lt"/>
              </a:rPr>
              <a:t> </a:t>
            </a:r>
            <a:r>
              <a:rPr lang="en-GB" sz="2700" dirty="0" err="1" smtClean="0">
                <a:latin typeface="+mj-lt"/>
              </a:rPr>
              <a:t>sağlığı</a:t>
            </a:r>
            <a:r>
              <a:rPr lang="en-GB" sz="2700" dirty="0" smtClean="0">
                <a:latin typeface="+mj-lt"/>
              </a:rPr>
              <a:t> </a:t>
            </a:r>
            <a:r>
              <a:rPr lang="en-GB" sz="2700" dirty="0" err="1" smtClean="0">
                <a:latin typeface="+mj-lt"/>
              </a:rPr>
              <a:t>ve</a:t>
            </a:r>
            <a:r>
              <a:rPr lang="en-GB" sz="2700" dirty="0" smtClean="0">
                <a:latin typeface="+mj-lt"/>
              </a:rPr>
              <a:t> </a:t>
            </a:r>
            <a:r>
              <a:rPr lang="en-GB" sz="2700" dirty="0" err="1" smtClean="0">
                <a:latin typeface="+mj-lt"/>
              </a:rPr>
              <a:t>güvenliği</a:t>
            </a:r>
            <a:r>
              <a:rPr lang="en-GB" sz="2700" dirty="0" smtClean="0">
                <a:latin typeface="+mj-lt"/>
              </a:rPr>
              <a:t> </a:t>
            </a:r>
            <a:r>
              <a:rPr lang="en-GB" sz="2700" dirty="0" err="1" smtClean="0">
                <a:latin typeface="+mj-lt"/>
              </a:rPr>
              <a:t>konularında</a:t>
            </a:r>
            <a:r>
              <a:rPr lang="en-GB" sz="2700" dirty="0" smtClean="0">
                <a:latin typeface="+mj-lt"/>
              </a:rPr>
              <a:t> o </a:t>
            </a:r>
            <a:r>
              <a:rPr lang="en-GB" sz="2700" dirty="0" err="1" smtClean="0">
                <a:solidFill>
                  <a:srgbClr val="FF0000"/>
                </a:solidFill>
                <a:latin typeface="+mj-lt"/>
              </a:rPr>
              <a:t>işyerinde</a:t>
            </a:r>
            <a:r>
              <a:rPr lang="en-GB" sz="2700" dirty="0" smtClean="0">
                <a:solidFill>
                  <a:srgbClr val="FF0000"/>
                </a:solidFill>
                <a:latin typeface="+mj-lt"/>
              </a:rPr>
              <a:t> </a:t>
            </a:r>
            <a:r>
              <a:rPr lang="en-GB" sz="2700" dirty="0" err="1" smtClean="0">
                <a:solidFill>
                  <a:srgbClr val="FF0000"/>
                </a:solidFill>
                <a:latin typeface="+mj-lt"/>
              </a:rPr>
              <a:t>çalışanlara</a:t>
            </a:r>
            <a:r>
              <a:rPr lang="en-GB" sz="2700" dirty="0" smtClean="0">
                <a:solidFill>
                  <a:srgbClr val="FF0000"/>
                </a:solidFill>
                <a:latin typeface="+mj-lt"/>
              </a:rPr>
              <a:t> </a:t>
            </a:r>
            <a:r>
              <a:rPr lang="en-GB" sz="2700" dirty="0" err="1" smtClean="0">
                <a:solidFill>
                  <a:srgbClr val="FF0000"/>
                </a:solidFill>
                <a:latin typeface="+mj-lt"/>
              </a:rPr>
              <a:t>yol</a:t>
            </a:r>
            <a:r>
              <a:rPr lang="en-GB" sz="2700" dirty="0" smtClean="0">
                <a:solidFill>
                  <a:srgbClr val="FF0000"/>
                </a:solidFill>
                <a:latin typeface="+mj-lt"/>
              </a:rPr>
              <a:t> </a:t>
            </a:r>
            <a:r>
              <a:rPr lang="en-GB" sz="2700" dirty="0" err="1" smtClean="0">
                <a:solidFill>
                  <a:srgbClr val="FF0000"/>
                </a:solidFill>
                <a:latin typeface="+mj-lt"/>
              </a:rPr>
              <a:t>göstermek</a:t>
            </a:r>
            <a:r>
              <a:rPr lang="en-GB" sz="2700" dirty="0" smtClean="0">
                <a:solidFill>
                  <a:srgbClr val="FF0000"/>
                </a:solidFill>
                <a:latin typeface="+mj-lt"/>
              </a:rPr>
              <a:t>,</a:t>
            </a:r>
            <a:r>
              <a:rPr lang="en-GB" sz="2700" dirty="0" smtClean="0">
                <a:latin typeface="+mj-lt"/>
              </a:rPr>
              <a:t> </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c) </a:t>
            </a:r>
            <a:r>
              <a:rPr lang="en-GB" sz="2700" b="1" i="1" dirty="0" err="1" smtClean="0">
                <a:latin typeface="+mj-lt"/>
              </a:rPr>
              <a:t>İşyerinde</a:t>
            </a:r>
            <a:r>
              <a:rPr lang="en-GB" sz="2700" b="1" i="1" dirty="0" smtClean="0">
                <a:latin typeface="+mj-lt"/>
              </a:rPr>
              <a:t> </a:t>
            </a:r>
            <a:r>
              <a:rPr lang="en-GB" sz="2700" b="1" i="1" dirty="0" err="1" smtClean="0">
                <a:latin typeface="+mj-lt"/>
              </a:rPr>
              <a:t>iş</a:t>
            </a:r>
            <a:r>
              <a:rPr lang="en-GB" sz="2700" b="1" i="1" dirty="0" smtClean="0">
                <a:latin typeface="+mj-lt"/>
              </a:rPr>
              <a:t>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güvenliğine</a:t>
            </a:r>
            <a:r>
              <a:rPr lang="en-GB" sz="2700" b="1" i="1" dirty="0" smtClean="0">
                <a:latin typeface="+mj-lt"/>
              </a:rPr>
              <a:t> </a:t>
            </a:r>
            <a:r>
              <a:rPr lang="en-GB" sz="2700" b="1" i="1" dirty="0" err="1" smtClean="0">
                <a:latin typeface="+mj-lt"/>
              </a:rPr>
              <a:t>ilişkin</a:t>
            </a:r>
            <a:r>
              <a:rPr lang="en-GB" sz="2700" b="1" i="1" dirty="0" smtClean="0">
                <a:latin typeface="+mj-lt"/>
              </a:rPr>
              <a:t> </a:t>
            </a:r>
            <a:r>
              <a:rPr lang="en-GB" sz="2700" b="1" i="1" dirty="0" err="1" smtClean="0">
                <a:latin typeface="+mj-lt"/>
              </a:rPr>
              <a:t>tehlikeleri</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önlemleri</a:t>
            </a:r>
            <a:r>
              <a:rPr lang="en-GB" sz="2700" b="1" i="1" dirty="0" smtClean="0">
                <a:latin typeface="+mj-lt"/>
              </a:rPr>
              <a:t> </a:t>
            </a:r>
            <a:r>
              <a:rPr lang="en-GB" sz="2700" b="1" i="1" dirty="0" err="1" smtClean="0">
                <a:latin typeface="+mj-lt"/>
              </a:rPr>
              <a:t>değerlendirmek</a:t>
            </a:r>
            <a:r>
              <a:rPr lang="en-GB" sz="2700" b="1" i="1" dirty="0" smtClean="0">
                <a:latin typeface="+mj-lt"/>
              </a:rPr>
              <a:t>, </a:t>
            </a:r>
            <a:r>
              <a:rPr lang="en-GB" sz="2700" b="1" i="1" dirty="0" err="1" smtClean="0">
                <a:latin typeface="+mj-lt"/>
              </a:rPr>
              <a:t>tedbirleri</a:t>
            </a:r>
            <a:r>
              <a:rPr lang="en-GB" sz="2700" b="1" i="1" dirty="0" smtClean="0">
                <a:latin typeface="+mj-lt"/>
              </a:rPr>
              <a:t> </a:t>
            </a:r>
            <a:r>
              <a:rPr lang="en-GB" sz="2700" b="1" i="1" dirty="0" err="1" smtClean="0">
                <a:latin typeface="+mj-lt"/>
              </a:rPr>
              <a:t>belirlemek</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veya</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vekiline</a:t>
            </a:r>
            <a:r>
              <a:rPr lang="en-GB" sz="2700" b="1" i="1" dirty="0" smtClean="0">
                <a:latin typeface="+mj-lt"/>
              </a:rPr>
              <a:t> </a:t>
            </a:r>
            <a:r>
              <a:rPr lang="en-GB" sz="2700" b="1" i="1" dirty="0" err="1" smtClean="0">
                <a:latin typeface="+mj-lt"/>
              </a:rPr>
              <a:t>bildirimde</a:t>
            </a:r>
            <a:r>
              <a:rPr lang="en-GB" sz="2700" b="1" i="1" dirty="0" smtClean="0">
                <a:latin typeface="+mj-lt"/>
              </a:rPr>
              <a:t> </a:t>
            </a:r>
            <a:r>
              <a:rPr lang="en-GB" sz="2700" b="1" i="1" dirty="0" err="1" smtClean="0">
                <a:latin typeface="+mj-lt"/>
              </a:rPr>
              <a:t>bulunmak</a:t>
            </a:r>
            <a:r>
              <a:rPr lang="en-GB" sz="2700" b="1" i="1" dirty="0" smtClean="0">
                <a:latin typeface="+mj-lt"/>
              </a:rPr>
              <a:t>,</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ç) </a:t>
            </a:r>
            <a:r>
              <a:rPr lang="en-GB" sz="2700" dirty="0" err="1" smtClean="0">
                <a:latin typeface="+mj-lt"/>
              </a:rPr>
              <a:t>İşyerinde</a:t>
            </a:r>
            <a:r>
              <a:rPr lang="en-GB" sz="2700" dirty="0" smtClean="0">
                <a:latin typeface="+mj-lt"/>
              </a:rPr>
              <a:t> </a:t>
            </a:r>
            <a:r>
              <a:rPr lang="en-GB" sz="2700" dirty="0" err="1" smtClean="0">
                <a:latin typeface="+mj-lt"/>
              </a:rPr>
              <a:t>meydana</a:t>
            </a:r>
            <a:r>
              <a:rPr lang="en-GB" sz="2700" dirty="0" smtClean="0">
                <a:latin typeface="+mj-lt"/>
              </a:rPr>
              <a:t> </a:t>
            </a:r>
            <a:r>
              <a:rPr lang="en-GB" sz="2700" dirty="0" err="1" smtClean="0">
                <a:latin typeface="+mj-lt"/>
              </a:rPr>
              <a:t>gelen</a:t>
            </a:r>
            <a:r>
              <a:rPr lang="en-GB" sz="2700" dirty="0" smtClean="0">
                <a:latin typeface="+mj-lt"/>
              </a:rPr>
              <a:t> her </a:t>
            </a:r>
            <a:r>
              <a:rPr lang="en-GB" sz="2700" dirty="0" err="1" smtClean="0">
                <a:latin typeface="+mj-lt"/>
              </a:rPr>
              <a:t>iş</a:t>
            </a:r>
            <a:r>
              <a:rPr lang="en-GB" sz="2700" dirty="0" smtClean="0">
                <a:latin typeface="+mj-lt"/>
              </a:rPr>
              <a:t> </a:t>
            </a:r>
            <a:r>
              <a:rPr lang="en-GB" sz="2700" dirty="0" err="1" smtClean="0">
                <a:latin typeface="+mj-lt"/>
              </a:rPr>
              <a:t>kazası</a:t>
            </a:r>
            <a:r>
              <a:rPr lang="en-GB" sz="2700" dirty="0" smtClean="0">
                <a:latin typeface="+mj-lt"/>
              </a:rPr>
              <a:t> </a:t>
            </a:r>
            <a:r>
              <a:rPr lang="en-GB" sz="2700" dirty="0" err="1" smtClean="0">
                <a:latin typeface="+mj-lt"/>
              </a:rPr>
              <a:t>veya</a:t>
            </a:r>
            <a:r>
              <a:rPr lang="en-GB" sz="2700" dirty="0" smtClean="0">
                <a:latin typeface="+mj-lt"/>
              </a:rPr>
              <a:t> </a:t>
            </a:r>
            <a:r>
              <a:rPr lang="en-GB" sz="2700" dirty="0" err="1" smtClean="0">
                <a:latin typeface="+mj-lt"/>
              </a:rPr>
              <a:t>meslek</a:t>
            </a:r>
            <a:r>
              <a:rPr lang="en-GB" sz="2700" dirty="0" smtClean="0">
                <a:latin typeface="+mj-lt"/>
              </a:rPr>
              <a:t> </a:t>
            </a:r>
            <a:r>
              <a:rPr lang="en-GB" sz="2700" dirty="0" err="1" smtClean="0">
                <a:latin typeface="+mj-lt"/>
              </a:rPr>
              <a:t>hastalıklarini</a:t>
            </a:r>
            <a:r>
              <a:rPr lang="en-GB" sz="2700" dirty="0" smtClean="0">
                <a:latin typeface="+mj-lt"/>
              </a:rPr>
              <a:t> </a:t>
            </a:r>
            <a:r>
              <a:rPr lang="en-GB" sz="2700" dirty="0" err="1" smtClean="0">
                <a:latin typeface="+mj-lt"/>
              </a:rPr>
              <a:t>bir</a:t>
            </a:r>
            <a:r>
              <a:rPr lang="en-GB" sz="2700" dirty="0" smtClean="0">
                <a:latin typeface="+mj-lt"/>
              </a:rPr>
              <a:t> </a:t>
            </a:r>
            <a:r>
              <a:rPr lang="en-GB" sz="2700" dirty="0" err="1" smtClean="0">
                <a:latin typeface="+mj-lt"/>
              </a:rPr>
              <a:t>raporla</a:t>
            </a:r>
            <a:r>
              <a:rPr lang="en-GB" sz="2700" dirty="0" smtClean="0">
                <a:latin typeface="+mj-lt"/>
              </a:rPr>
              <a:t> </a:t>
            </a:r>
            <a:r>
              <a:rPr lang="en-GB" sz="2700" dirty="0" err="1" smtClean="0">
                <a:latin typeface="+mj-lt"/>
              </a:rPr>
              <a:t>tespit</a:t>
            </a:r>
            <a:r>
              <a:rPr lang="en-GB" sz="2700" dirty="0" smtClean="0">
                <a:latin typeface="+mj-lt"/>
              </a:rPr>
              <a:t> </a:t>
            </a:r>
            <a:r>
              <a:rPr lang="en-GB" sz="2700" dirty="0" err="1" smtClean="0">
                <a:latin typeface="+mj-lt"/>
              </a:rPr>
              <a:t>etmek</a:t>
            </a:r>
            <a:r>
              <a:rPr lang="en-GB" sz="2700" dirty="0" smtClean="0">
                <a:latin typeface="+mj-lt"/>
              </a:rPr>
              <a:t>,</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d) </a:t>
            </a:r>
            <a:r>
              <a:rPr lang="en-GB" sz="2700" b="1" i="1" dirty="0" err="1" smtClean="0">
                <a:solidFill>
                  <a:srgbClr val="FF0000"/>
                </a:solidFill>
                <a:latin typeface="+mj-lt"/>
              </a:rPr>
              <a:t>İş</a:t>
            </a:r>
            <a:r>
              <a:rPr lang="en-GB" sz="2700" b="1" i="1" dirty="0" smtClean="0">
                <a:solidFill>
                  <a:srgbClr val="FF0000"/>
                </a:solidFill>
                <a:latin typeface="+mj-lt"/>
              </a:rPr>
              <a:t> </a:t>
            </a:r>
            <a:r>
              <a:rPr lang="en-GB" sz="2700" b="1" i="1" dirty="0" err="1" smtClean="0">
                <a:solidFill>
                  <a:srgbClr val="FF0000"/>
                </a:solidFill>
                <a:latin typeface="+mj-lt"/>
              </a:rPr>
              <a:t>sağlığı</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güvenliği</a:t>
            </a:r>
            <a:r>
              <a:rPr lang="en-GB" sz="2700" b="1" i="1" dirty="0" smtClean="0">
                <a:solidFill>
                  <a:srgbClr val="FF0000"/>
                </a:solidFill>
                <a:latin typeface="+mj-lt"/>
              </a:rPr>
              <a:t> </a:t>
            </a:r>
            <a:r>
              <a:rPr lang="en-GB" sz="2700" b="1" i="1" dirty="0" err="1" smtClean="0">
                <a:solidFill>
                  <a:srgbClr val="FF0000"/>
                </a:solidFill>
                <a:latin typeface="+mj-lt"/>
              </a:rPr>
              <a:t>eğitim</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öğretimini</a:t>
            </a:r>
            <a:r>
              <a:rPr lang="en-GB" sz="2700" b="1" i="1" dirty="0" smtClean="0">
                <a:solidFill>
                  <a:srgbClr val="FF0000"/>
                </a:solidFill>
                <a:latin typeface="+mj-lt"/>
              </a:rPr>
              <a:t> </a:t>
            </a:r>
            <a:r>
              <a:rPr lang="en-GB" sz="2700" b="1" i="1" dirty="0" err="1" smtClean="0">
                <a:solidFill>
                  <a:srgbClr val="FF0000"/>
                </a:solidFill>
                <a:latin typeface="+mj-lt"/>
              </a:rPr>
              <a:t>planlamak</a:t>
            </a:r>
            <a:r>
              <a:rPr lang="en-GB" sz="2700" b="1" i="1" dirty="0" smtClean="0">
                <a:solidFill>
                  <a:srgbClr val="FF0000"/>
                </a:solidFill>
                <a:latin typeface="+mj-lt"/>
              </a:rPr>
              <a:t>,</a:t>
            </a:r>
            <a:endParaRPr lang="en-GB" sz="2700" dirty="0" smtClean="0">
              <a:solidFill>
                <a:srgbClr val="FF0000"/>
              </a:solidFill>
              <a:latin typeface="+mj-lt"/>
            </a:endParaRPr>
          </a:p>
        </p:txBody>
      </p:sp>
      <p:sp>
        <p:nvSpPr>
          <p:cNvPr id="6" name="Slide Number Placeholder 5"/>
          <p:cNvSpPr>
            <a:spLocks noGrp="1"/>
          </p:cNvSpPr>
          <p:nvPr>
            <p:ph type="sldNum" sz="quarter" idx="12"/>
          </p:nvPr>
        </p:nvSpPr>
        <p:spPr/>
        <p:txBody>
          <a:bodyPr/>
          <a:lstStyle/>
          <a:p>
            <a:pPr>
              <a:defRPr/>
            </a:pPr>
            <a:fld id="{45964543-ACCF-4D7E-B227-43B24142509B}" type="slidenum">
              <a:rPr lang="en-US"/>
              <a:pPr>
                <a:defRPr/>
              </a:pPr>
              <a:t>12</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(2)</a:t>
            </a:r>
            <a:endParaRPr lang="en-GB" sz="2400" b="1" dirty="0" smtClean="0"/>
          </a:p>
        </p:txBody>
      </p:sp>
      <p:sp>
        <p:nvSpPr>
          <p:cNvPr id="26627" name="Content Placeholder 2"/>
          <p:cNvSpPr>
            <a:spLocks noGrp="1"/>
          </p:cNvSpPr>
          <p:nvPr>
            <p:ph idx="1"/>
          </p:nvPr>
        </p:nvSpPr>
        <p:spPr>
          <a:xfrm>
            <a:off x="214282" y="1825644"/>
            <a:ext cx="8715436" cy="4746628"/>
          </a:xfrm>
          <a:solidFill>
            <a:schemeClr val="accent2">
              <a:lumMod val="20000"/>
              <a:lumOff val="80000"/>
            </a:schemeClr>
          </a:solidFill>
        </p:spPr>
        <p:txBody>
          <a:bodyPr>
            <a:noAutofit/>
          </a:bodyPr>
          <a:lstStyle/>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e)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yapılacak</a:t>
            </a:r>
            <a:r>
              <a:rPr lang="en-GB" sz="2200" b="1" i="1" dirty="0" smtClean="0">
                <a:solidFill>
                  <a:srgbClr val="000000"/>
                </a:solidFill>
                <a:latin typeface="+mj-lt"/>
              </a:rPr>
              <a:t> </a:t>
            </a:r>
            <a:r>
              <a:rPr lang="en-GB" sz="2200" b="1" i="1" dirty="0" err="1" smtClean="0">
                <a:solidFill>
                  <a:srgbClr val="000000"/>
                </a:solidFill>
                <a:latin typeface="+mj-lt"/>
              </a:rPr>
              <a:t>bakım</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onarım</a:t>
            </a:r>
            <a:r>
              <a:rPr lang="en-GB" sz="2200" b="1" i="1" dirty="0" smtClean="0">
                <a:solidFill>
                  <a:srgbClr val="000000"/>
                </a:solidFill>
                <a:latin typeface="+mj-lt"/>
              </a:rPr>
              <a:t> </a:t>
            </a:r>
            <a:r>
              <a:rPr lang="en-GB" sz="2200" b="1" i="1" dirty="0" err="1" smtClean="0">
                <a:solidFill>
                  <a:srgbClr val="000000"/>
                </a:solidFill>
                <a:latin typeface="+mj-lt"/>
              </a:rPr>
              <a:t>çalışmalarında</a:t>
            </a:r>
            <a:r>
              <a:rPr lang="en-GB" sz="2200" b="1" i="1" dirty="0" smtClean="0">
                <a:solidFill>
                  <a:srgbClr val="000000"/>
                </a:solidFill>
                <a:latin typeface="+mj-lt"/>
              </a:rPr>
              <a:t> </a:t>
            </a:r>
            <a:r>
              <a:rPr lang="en-GB" sz="2200" b="1" i="1" dirty="0" err="1" smtClean="0">
                <a:solidFill>
                  <a:srgbClr val="000000"/>
                </a:solidFill>
                <a:latin typeface="+mj-lt"/>
              </a:rPr>
              <a:t>gerekli</a:t>
            </a:r>
            <a:r>
              <a:rPr lang="en-GB" sz="2200" b="1" i="1" dirty="0" smtClean="0">
                <a:solidFill>
                  <a:srgbClr val="000000"/>
                </a:solidFill>
                <a:latin typeface="+mj-lt"/>
              </a:rPr>
              <a:t> </a:t>
            </a:r>
            <a:r>
              <a:rPr lang="en-GB" sz="2200" b="1" i="1" dirty="0" err="1" smtClean="0">
                <a:solidFill>
                  <a:srgbClr val="000000"/>
                </a:solidFill>
                <a:latin typeface="+mj-lt"/>
              </a:rPr>
              <a:t>güvenlik</a:t>
            </a:r>
            <a:r>
              <a:rPr lang="en-GB" sz="2200" b="1" i="1" dirty="0" smtClean="0">
                <a:solidFill>
                  <a:srgbClr val="000000"/>
                </a:solidFill>
                <a:latin typeface="+mj-lt"/>
              </a:rPr>
              <a:t> </a:t>
            </a:r>
            <a:r>
              <a:rPr lang="en-GB" sz="2200" b="1" i="1" dirty="0" err="1" smtClean="0">
                <a:solidFill>
                  <a:srgbClr val="000000"/>
                </a:solidFill>
                <a:latin typeface="+mj-lt"/>
              </a:rPr>
              <a:t>tedbirlerini</a:t>
            </a:r>
            <a:r>
              <a:rPr lang="en-GB" sz="2200" b="1" i="1" dirty="0" smtClean="0">
                <a:solidFill>
                  <a:srgbClr val="000000"/>
                </a:solidFill>
                <a:latin typeface="+mj-lt"/>
              </a:rPr>
              <a:t> </a:t>
            </a:r>
            <a:r>
              <a:rPr lang="en-GB" sz="2200" b="1" i="1" dirty="0" err="1" smtClean="0">
                <a:solidFill>
                  <a:srgbClr val="000000"/>
                </a:solidFill>
                <a:latin typeface="+mj-lt"/>
              </a:rPr>
              <a:t>planlamak</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bu</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uygulamalarını</a:t>
            </a:r>
            <a:r>
              <a:rPr lang="en-GB" sz="2200" b="1" i="1" dirty="0" smtClean="0">
                <a:solidFill>
                  <a:srgbClr val="000000"/>
                </a:solidFill>
                <a:latin typeface="+mj-lt"/>
              </a:rPr>
              <a:t> </a:t>
            </a:r>
            <a:r>
              <a:rPr lang="en-GB" sz="2200" b="1" i="1" dirty="0" err="1" smtClean="0">
                <a:solidFill>
                  <a:srgbClr val="000000"/>
                </a:solidFill>
                <a:latin typeface="+mj-lt"/>
              </a:rPr>
              <a:t>kontrol</a:t>
            </a:r>
            <a:r>
              <a:rPr lang="en-GB" sz="2200" b="1" i="1" dirty="0" smtClean="0">
                <a:solidFill>
                  <a:srgbClr val="000000"/>
                </a:solidFill>
                <a:latin typeface="+mj-lt"/>
              </a:rPr>
              <a:t> </a:t>
            </a:r>
            <a:r>
              <a:rPr lang="en-GB" sz="2200" b="1" i="1" dirty="0" err="1" smtClean="0">
                <a:solidFill>
                  <a:srgbClr val="000000"/>
                </a:solidFill>
                <a:latin typeface="+mj-lt"/>
              </a:rPr>
              <a:t>etmek</a:t>
            </a:r>
            <a:r>
              <a:rPr lang="en-GB" sz="2200" b="1" i="1" dirty="0" smtClean="0">
                <a:solidFill>
                  <a:srgbClr val="000000"/>
                </a:solidFill>
                <a:latin typeface="+mj-lt"/>
              </a:rPr>
              <a:t>,</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f)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yangın</a:t>
            </a:r>
            <a:r>
              <a:rPr lang="en-GB" sz="2200" b="1" i="1" dirty="0" smtClean="0">
                <a:solidFill>
                  <a:srgbClr val="000000"/>
                </a:solidFill>
                <a:latin typeface="+mj-lt"/>
              </a:rPr>
              <a:t>, </a:t>
            </a:r>
            <a:r>
              <a:rPr lang="en-GB" sz="2200" b="1" i="1" dirty="0" err="1" smtClean="0">
                <a:solidFill>
                  <a:srgbClr val="000000"/>
                </a:solidFill>
                <a:latin typeface="+mj-lt"/>
              </a:rPr>
              <a:t>doğal</a:t>
            </a:r>
            <a:r>
              <a:rPr lang="en-GB" sz="2200" b="1" i="1" dirty="0" smtClean="0">
                <a:solidFill>
                  <a:srgbClr val="000000"/>
                </a:solidFill>
                <a:latin typeface="+mj-lt"/>
              </a:rPr>
              <a:t> </a:t>
            </a:r>
            <a:r>
              <a:rPr lang="en-GB" sz="2200" b="1" i="1" dirty="0" err="1" smtClean="0">
                <a:solidFill>
                  <a:srgbClr val="000000"/>
                </a:solidFill>
                <a:latin typeface="+mj-lt"/>
              </a:rPr>
              <a:t>afet</a:t>
            </a:r>
            <a:r>
              <a:rPr lang="en-GB" sz="2200" b="1" i="1" dirty="0" smtClean="0">
                <a:solidFill>
                  <a:srgbClr val="000000"/>
                </a:solidFill>
                <a:latin typeface="+mj-lt"/>
              </a:rPr>
              <a:t>, </a:t>
            </a:r>
            <a:r>
              <a:rPr lang="en-GB" sz="2200" b="1" i="1" dirty="0" err="1" smtClean="0">
                <a:solidFill>
                  <a:srgbClr val="000000"/>
                </a:solidFill>
                <a:latin typeface="+mj-lt"/>
              </a:rPr>
              <a:t>sabotaj</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benzeri</a:t>
            </a:r>
            <a:r>
              <a:rPr lang="en-GB" sz="2200" b="1" i="1" dirty="0" smtClean="0">
                <a:solidFill>
                  <a:srgbClr val="000000"/>
                </a:solidFill>
                <a:latin typeface="+mj-lt"/>
              </a:rPr>
              <a:t> </a:t>
            </a:r>
            <a:r>
              <a:rPr lang="en-GB" sz="2200" b="1" i="1" dirty="0" err="1" smtClean="0">
                <a:solidFill>
                  <a:srgbClr val="000000"/>
                </a:solidFill>
                <a:latin typeface="+mj-lt"/>
              </a:rPr>
              <a:t>tehlikeler</a:t>
            </a:r>
            <a:r>
              <a:rPr lang="en-GB" sz="2200" b="1" i="1" dirty="0" smtClean="0">
                <a:solidFill>
                  <a:srgbClr val="000000"/>
                </a:solidFill>
                <a:latin typeface="+mj-lt"/>
              </a:rPr>
              <a:t> </a:t>
            </a:r>
            <a:r>
              <a:rPr lang="en-GB" sz="2200" b="1" i="1" dirty="0" err="1" smtClean="0">
                <a:solidFill>
                  <a:srgbClr val="000000"/>
                </a:solidFill>
                <a:latin typeface="+mj-lt"/>
              </a:rPr>
              <a:t>için</a:t>
            </a:r>
            <a:r>
              <a:rPr lang="en-GB" sz="2200" b="1" i="1" dirty="0" smtClean="0">
                <a:solidFill>
                  <a:srgbClr val="000000"/>
                </a:solidFill>
                <a:latin typeface="+mj-lt"/>
              </a:rPr>
              <a:t> </a:t>
            </a:r>
            <a:r>
              <a:rPr lang="en-GB" sz="2200" b="1" i="1" dirty="0" err="1" smtClean="0">
                <a:solidFill>
                  <a:srgbClr val="000000"/>
                </a:solidFill>
                <a:latin typeface="+mj-lt"/>
              </a:rPr>
              <a:t>alınan</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yeterliliğini</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ekiplerin</a:t>
            </a:r>
            <a:r>
              <a:rPr lang="en-GB" sz="2200" b="1" i="1" dirty="0" smtClean="0">
                <a:solidFill>
                  <a:srgbClr val="000000"/>
                </a:solidFill>
                <a:latin typeface="+mj-lt"/>
              </a:rPr>
              <a:t> </a:t>
            </a:r>
            <a:r>
              <a:rPr lang="en-GB" sz="2200" b="1" i="1" dirty="0" err="1" smtClean="0">
                <a:solidFill>
                  <a:srgbClr val="000000"/>
                </a:solidFill>
                <a:latin typeface="+mj-lt"/>
              </a:rPr>
              <a:t>çalışmalarını</a:t>
            </a:r>
            <a:r>
              <a:rPr lang="en-GB" sz="2200" b="1" i="1" dirty="0" smtClean="0">
                <a:solidFill>
                  <a:srgbClr val="000000"/>
                </a:solidFill>
                <a:latin typeface="+mj-lt"/>
              </a:rPr>
              <a:t> </a:t>
            </a:r>
            <a:r>
              <a:rPr lang="en-GB" sz="2200" b="1" i="1" dirty="0" err="1" smtClean="0">
                <a:solidFill>
                  <a:srgbClr val="000000"/>
                </a:solidFill>
                <a:latin typeface="+mj-lt"/>
              </a:rPr>
              <a:t>izlemek</a:t>
            </a:r>
            <a:r>
              <a:rPr lang="en-GB" sz="2200" b="1" i="1" dirty="0" smtClean="0">
                <a:solidFill>
                  <a:srgbClr val="000000"/>
                </a:solidFill>
                <a:latin typeface="+mj-lt"/>
              </a:rPr>
              <a:t>, </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g) </a:t>
            </a:r>
            <a:r>
              <a:rPr lang="en-GB" sz="2200" b="1" i="1" dirty="0" err="1" smtClean="0">
                <a:solidFill>
                  <a:srgbClr val="000000"/>
                </a:solidFill>
                <a:latin typeface="+mj-lt"/>
              </a:rPr>
              <a:t>İşyerinin</a:t>
            </a:r>
            <a:r>
              <a:rPr lang="en-GB" sz="2200" b="1" i="1" dirty="0" smtClean="0">
                <a:solidFill>
                  <a:srgbClr val="000000"/>
                </a:solidFill>
                <a:latin typeface="+mj-lt"/>
              </a:rPr>
              <a:t> </a:t>
            </a:r>
            <a:r>
              <a:rPr lang="en-GB" sz="2200" b="1" i="1" dirty="0" err="1" smtClean="0">
                <a:solidFill>
                  <a:srgbClr val="000000"/>
                </a:solidFill>
                <a:latin typeface="+mj-lt"/>
              </a:rPr>
              <a:t>iş</a:t>
            </a:r>
            <a:r>
              <a:rPr lang="en-GB" sz="2200" b="1" i="1" dirty="0" smtClean="0">
                <a:solidFill>
                  <a:srgbClr val="000000"/>
                </a:solidFill>
                <a:latin typeface="+mj-lt"/>
              </a:rPr>
              <a:t> </a:t>
            </a:r>
            <a:r>
              <a:rPr lang="en-GB" sz="2200" b="1" i="1" dirty="0" err="1" smtClean="0">
                <a:solidFill>
                  <a:srgbClr val="000000"/>
                </a:solidFill>
                <a:latin typeface="+mj-lt"/>
              </a:rPr>
              <a:t>sağlığı</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güvenliği</a:t>
            </a:r>
            <a:r>
              <a:rPr lang="en-GB" sz="2200" b="1" i="1" dirty="0" smtClean="0">
                <a:solidFill>
                  <a:srgbClr val="000000"/>
                </a:solidFill>
                <a:latin typeface="+mj-lt"/>
              </a:rPr>
              <a:t> </a:t>
            </a:r>
            <a:r>
              <a:rPr lang="en-GB" sz="2200" b="1" i="1" dirty="0" err="1" smtClean="0">
                <a:solidFill>
                  <a:srgbClr val="000000"/>
                </a:solidFill>
                <a:latin typeface="+mj-lt"/>
              </a:rPr>
              <a:t>durumuyla</a:t>
            </a:r>
            <a:r>
              <a:rPr lang="en-GB" sz="2200" b="1" i="1" dirty="0" smtClean="0">
                <a:solidFill>
                  <a:srgbClr val="000000"/>
                </a:solidFill>
                <a:latin typeface="+mj-lt"/>
              </a:rPr>
              <a:t> </a:t>
            </a:r>
            <a:r>
              <a:rPr lang="en-GB" sz="2200" b="1" i="1" dirty="0" err="1" smtClean="0">
                <a:solidFill>
                  <a:srgbClr val="000000"/>
                </a:solidFill>
                <a:latin typeface="+mj-lt"/>
              </a:rPr>
              <a:t>ilgili</a:t>
            </a:r>
            <a:r>
              <a:rPr lang="en-GB" sz="2200" dirty="0" smtClean="0">
                <a:solidFill>
                  <a:srgbClr val="000000"/>
                </a:solidFill>
                <a:latin typeface="+mj-lt"/>
              </a:rPr>
              <a:t> </a:t>
            </a:r>
            <a:r>
              <a:rPr lang="en-GB" sz="2200" b="1" i="1" dirty="0" err="1" smtClean="0">
                <a:solidFill>
                  <a:srgbClr val="000000"/>
                </a:solidFill>
                <a:latin typeface="+mj-lt"/>
              </a:rPr>
              <a:t>yıllık</a:t>
            </a:r>
            <a:r>
              <a:rPr lang="en-GB" sz="2200" b="1" i="1" dirty="0" smtClean="0">
                <a:solidFill>
                  <a:srgbClr val="000000"/>
                </a:solidFill>
                <a:latin typeface="+mj-lt"/>
              </a:rPr>
              <a:t> </a:t>
            </a:r>
            <a:r>
              <a:rPr lang="en-GB" sz="2200" b="1" i="1" dirty="0" err="1" smtClean="0">
                <a:solidFill>
                  <a:srgbClr val="000000"/>
                </a:solidFill>
                <a:latin typeface="+mj-lt"/>
              </a:rPr>
              <a:t>bir</a:t>
            </a:r>
            <a:r>
              <a:rPr lang="en-GB" sz="2200" b="1" i="1" dirty="0" smtClean="0">
                <a:solidFill>
                  <a:srgbClr val="000000"/>
                </a:solidFill>
                <a:latin typeface="+mj-lt"/>
              </a:rPr>
              <a:t> </a:t>
            </a:r>
            <a:r>
              <a:rPr lang="en-GB" sz="2200" b="1" i="1" dirty="0" err="1" smtClean="0">
                <a:solidFill>
                  <a:srgbClr val="000000"/>
                </a:solidFill>
                <a:latin typeface="+mj-lt"/>
              </a:rPr>
              <a:t>rapor</a:t>
            </a:r>
            <a:r>
              <a:rPr lang="en-GB" sz="2200" b="1" i="1" dirty="0" smtClean="0">
                <a:solidFill>
                  <a:srgbClr val="000000"/>
                </a:solidFill>
                <a:latin typeface="+mj-lt"/>
              </a:rPr>
              <a:t> </a:t>
            </a:r>
            <a:r>
              <a:rPr lang="en-GB" sz="2200" b="1" i="1" dirty="0" err="1" smtClean="0">
                <a:solidFill>
                  <a:srgbClr val="000000"/>
                </a:solidFill>
                <a:latin typeface="+mj-lt"/>
              </a:rPr>
              <a:t>hazırlamak</a:t>
            </a:r>
            <a:r>
              <a:rPr lang="en-GB" sz="2200" dirty="0" smtClean="0">
                <a:solidFill>
                  <a:srgbClr val="000000"/>
                </a:solidFill>
                <a:latin typeface="+mj-lt"/>
              </a:rPr>
              <a:t>, </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ğ) 6331 </a:t>
            </a:r>
            <a:r>
              <a:rPr lang="en-GB" sz="2200" dirty="0" err="1" smtClean="0">
                <a:solidFill>
                  <a:srgbClr val="000000"/>
                </a:solidFill>
                <a:latin typeface="+mj-lt"/>
              </a:rPr>
              <a:t>sayılı</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Sağlığı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Güvenliği</a:t>
            </a:r>
            <a:r>
              <a:rPr lang="en-GB" sz="2200" dirty="0" smtClean="0">
                <a:solidFill>
                  <a:srgbClr val="000000"/>
                </a:solidFill>
                <a:latin typeface="+mj-lt"/>
              </a:rPr>
              <a:t> </a:t>
            </a:r>
            <a:r>
              <a:rPr lang="en-GB" sz="2200" dirty="0" err="1" smtClean="0">
                <a:solidFill>
                  <a:srgbClr val="000000"/>
                </a:solidFill>
                <a:latin typeface="+mj-lt"/>
              </a:rPr>
              <a:t>Kanununun</a:t>
            </a:r>
            <a:r>
              <a:rPr lang="en-GB" sz="2200" dirty="0" smtClean="0">
                <a:solidFill>
                  <a:srgbClr val="000000"/>
                </a:solidFill>
                <a:latin typeface="+mj-lt"/>
              </a:rPr>
              <a:t> 13 </a:t>
            </a:r>
            <a:r>
              <a:rPr lang="en-GB" sz="2200" dirty="0" err="1" smtClean="0">
                <a:solidFill>
                  <a:srgbClr val="000000"/>
                </a:solidFill>
                <a:latin typeface="+mj-lt"/>
              </a:rPr>
              <a:t>üncü</a:t>
            </a:r>
            <a:r>
              <a:rPr lang="en-GB" sz="2200" dirty="0" smtClean="0">
                <a:solidFill>
                  <a:srgbClr val="000000"/>
                </a:solidFill>
                <a:latin typeface="+mj-lt"/>
              </a:rPr>
              <a:t> </a:t>
            </a:r>
            <a:r>
              <a:rPr lang="en-GB" sz="2200" dirty="0" err="1" smtClean="0">
                <a:solidFill>
                  <a:srgbClr val="000000"/>
                </a:solidFill>
                <a:latin typeface="+mj-lt"/>
              </a:rPr>
              <a:t>maddesinde</a:t>
            </a:r>
            <a:r>
              <a:rPr lang="en-GB" sz="2200" dirty="0" smtClean="0">
                <a:solidFill>
                  <a:srgbClr val="000000"/>
                </a:solidFill>
                <a:latin typeface="+mj-lt"/>
              </a:rPr>
              <a:t> </a:t>
            </a:r>
            <a:r>
              <a:rPr lang="en-GB" sz="2200" dirty="0" err="1" smtClean="0">
                <a:solidFill>
                  <a:srgbClr val="000000"/>
                </a:solidFill>
                <a:latin typeface="+mj-lt"/>
              </a:rPr>
              <a:t>belirtilen</a:t>
            </a:r>
            <a:r>
              <a:rPr lang="en-GB" sz="2200" dirty="0" smtClean="0">
                <a:solidFill>
                  <a:srgbClr val="000000"/>
                </a:solidFill>
                <a:latin typeface="+mj-lt"/>
              </a:rPr>
              <a:t> </a:t>
            </a:r>
            <a:r>
              <a:rPr lang="en-GB" sz="2200" dirty="0" err="1" smtClean="0">
                <a:solidFill>
                  <a:srgbClr val="000000"/>
                </a:solidFill>
                <a:latin typeface="+mj-lt"/>
              </a:rPr>
              <a:t>çalışmaktan</a:t>
            </a:r>
            <a:r>
              <a:rPr lang="en-GB" sz="2200" dirty="0" smtClean="0">
                <a:solidFill>
                  <a:srgbClr val="000000"/>
                </a:solidFill>
                <a:latin typeface="+mj-lt"/>
              </a:rPr>
              <a:t> </a:t>
            </a:r>
            <a:r>
              <a:rPr lang="en-GB" sz="2200" dirty="0" err="1" smtClean="0">
                <a:solidFill>
                  <a:srgbClr val="000000"/>
                </a:solidFill>
                <a:latin typeface="+mj-lt"/>
              </a:rPr>
              <a:t>kaçınma</a:t>
            </a:r>
            <a:r>
              <a:rPr lang="en-GB" sz="2200" dirty="0" smtClean="0">
                <a:solidFill>
                  <a:srgbClr val="000000"/>
                </a:solidFill>
                <a:latin typeface="+mj-lt"/>
              </a:rPr>
              <a:t> </a:t>
            </a:r>
            <a:r>
              <a:rPr lang="en-GB" sz="2200" dirty="0" err="1" smtClean="0">
                <a:solidFill>
                  <a:srgbClr val="000000"/>
                </a:solidFill>
                <a:latin typeface="+mj-lt"/>
              </a:rPr>
              <a:t>hakkı</a:t>
            </a:r>
            <a:r>
              <a:rPr lang="en-GB" sz="2200" dirty="0" smtClean="0">
                <a:solidFill>
                  <a:srgbClr val="000000"/>
                </a:solidFill>
                <a:latin typeface="+mj-lt"/>
              </a:rPr>
              <a:t> </a:t>
            </a:r>
            <a:r>
              <a:rPr lang="en-GB" sz="2200" dirty="0" err="1" smtClean="0">
                <a:solidFill>
                  <a:srgbClr val="000000"/>
                </a:solidFill>
                <a:latin typeface="+mj-lt"/>
              </a:rPr>
              <a:t>talepleri</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acilen</a:t>
            </a:r>
            <a:r>
              <a:rPr lang="en-GB" sz="2200" dirty="0" smtClean="0">
                <a:solidFill>
                  <a:srgbClr val="000000"/>
                </a:solidFill>
                <a:latin typeface="+mj-lt"/>
              </a:rPr>
              <a:t> </a:t>
            </a:r>
            <a:r>
              <a:rPr lang="en-GB" sz="2200" dirty="0" err="1" smtClean="0">
                <a:solidFill>
                  <a:srgbClr val="000000"/>
                </a:solidFill>
                <a:latin typeface="+mj-lt"/>
              </a:rPr>
              <a:t>toplanarak</a:t>
            </a:r>
            <a:r>
              <a:rPr lang="en-GB" sz="2200" dirty="0" smtClean="0">
                <a:solidFill>
                  <a:srgbClr val="000000"/>
                </a:solidFill>
                <a:latin typeface="+mj-lt"/>
              </a:rPr>
              <a:t> </a:t>
            </a:r>
            <a:r>
              <a:rPr lang="en-GB" sz="2200" dirty="0" err="1" smtClean="0">
                <a:solidFill>
                  <a:srgbClr val="000000"/>
                </a:solidFill>
                <a:latin typeface="+mj-lt"/>
              </a:rPr>
              <a:t>karar</a:t>
            </a:r>
            <a:r>
              <a:rPr lang="en-GB" sz="2200" dirty="0" smtClean="0">
                <a:solidFill>
                  <a:srgbClr val="000000"/>
                </a:solidFill>
                <a:latin typeface="+mj-lt"/>
              </a:rPr>
              <a:t> </a:t>
            </a:r>
            <a:r>
              <a:rPr lang="en-GB" sz="2200" dirty="0" err="1" smtClean="0">
                <a:solidFill>
                  <a:srgbClr val="000000"/>
                </a:solidFill>
                <a:latin typeface="+mj-lt"/>
              </a:rPr>
              <a:t>vermek</a:t>
            </a:r>
            <a:r>
              <a:rPr lang="en-GB" sz="2200" dirty="0" smtClean="0">
                <a:solidFill>
                  <a:srgbClr val="000000"/>
                </a:solidFill>
                <a:latin typeface="+mj-lt"/>
              </a:rPr>
              <a:t>,</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h) </a:t>
            </a:r>
            <a:r>
              <a:rPr lang="en-GB" sz="2200" dirty="0" err="1" smtClean="0">
                <a:solidFill>
                  <a:srgbClr val="000000"/>
                </a:solidFill>
                <a:latin typeface="+mj-lt"/>
              </a:rPr>
              <a:t>İşyerinde</a:t>
            </a:r>
            <a:r>
              <a:rPr lang="en-GB" sz="2200" dirty="0" smtClean="0">
                <a:solidFill>
                  <a:srgbClr val="000000"/>
                </a:solidFill>
                <a:latin typeface="+mj-lt"/>
              </a:rPr>
              <a:t> </a:t>
            </a:r>
            <a:r>
              <a:rPr lang="en-GB" sz="2200" dirty="0" err="1" smtClean="0">
                <a:solidFill>
                  <a:srgbClr val="000000"/>
                </a:solidFill>
                <a:latin typeface="+mj-lt"/>
              </a:rPr>
              <a:t>teknoloji</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organizasyonu</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şartları</a:t>
            </a:r>
            <a:r>
              <a:rPr lang="en-GB" sz="2200" dirty="0" smtClean="0">
                <a:solidFill>
                  <a:srgbClr val="000000"/>
                </a:solidFill>
                <a:latin typeface="+mj-lt"/>
              </a:rPr>
              <a:t>, </a:t>
            </a:r>
            <a:r>
              <a:rPr lang="en-GB" sz="2200" dirty="0" err="1" smtClean="0">
                <a:solidFill>
                  <a:srgbClr val="000000"/>
                </a:solidFill>
                <a:latin typeface="+mj-lt"/>
              </a:rPr>
              <a:t>sosyal</a:t>
            </a:r>
            <a:r>
              <a:rPr lang="en-GB" sz="2200" dirty="0" smtClean="0">
                <a:solidFill>
                  <a:srgbClr val="000000"/>
                </a:solidFill>
                <a:latin typeface="+mj-lt"/>
              </a:rPr>
              <a:t> </a:t>
            </a:r>
            <a:r>
              <a:rPr lang="en-GB" sz="2200" dirty="0" err="1" smtClean="0">
                <a:solidFill>
                  <a:srgbClr val="000000"/>
                </a:solidFill>
                <a:latin typeface="+mj-lt"/>
              </a:rPr>
              <a:t>ilişkiler</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ortamı</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faktörlerin</a:t>
            </a:r>
            <a:r>
              <a:rPr lang="en-GB" sz="2200" dirty="0" smtClean="0">
                <a:solidFill>
                  <a:srgbClr val="000000"/>
                </a:solidFill>
                <a:latin typeface="+mj-lt"/>
              </a:rPr>
              <a:t> </a:t>
            </a:r>
            <a:r>
              <a:rPr lang="en-GB" sz="2200" dirty="0" err="1" smtClean="0">
                <a:solidFill>
                  <a:srgbClr val="000000"/>
                </a:solidFill>
                <a:latin typeface="+mj-lt"/>
              </a:rPr>
              <a:t>etkilerini</a:t>
            </a:r>
            <a:r>
              <a:rPr lang="en-GB" sz="2200" dirty="0" smtClean="0">
                <a:solidFill>
                  <a:srgbClr val="000000"/>
                </a:solidFill>
                <a:latin typeface="+mj-lt"/>
              </a:rPr>
              <a:t> </a:t>
            </a:r>
            <a:r>
              <a:rPr lang="en-GB" sz="2200" dirty="0" err="1" smtClean="0">
                <a:solidFill>
                  <a:srgbClr val="000000"/>
                </a:solidFill>
                <a:latin typeface="+mj-lt"/>
              </a:rPr>
              <a:t>kapsayan</a:t>
            </a:r>
            <a:r>
              <a:rPr lang="en-GB" sz="2200" dirty="0" smtClean="0">
                <a:solidFill>
                  <a:srgbClr val="000000"/>
                </a:solidFill>
                <a:latin typeface="+mj-lt"/>
              </a:rPr>
              <a:t> </a:t>
            </a:r>
            <a:r>
              <a:rPr lang="en-GB" sz="2200" dirty="0" err="1" smtClean="0">
                <a:solidFill>
                  <a:srgbClr val="000000"/>
                </a:solidFill>
                <a:latin typeface="+mj-lt"/>
              </a:rPr>
              <a:t>tutarlı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genel</a:t>
            </a:r>
            <a:r>
              <a:rPr lang="en-GB" sz="2200" dirty="0" smtClean="0">
                <a:solidFill>
                  <a:srgbClr val="000000"/>
                </a:solidFill>
                <a:latin typeface="+mj-lt"/>
              </a:rPr>
              <a:t> </a:t>
            </a:r>
            <a:r>
              <a:rPr lang="en-GB" sz="2200" dirty="0" err="1" smtClean="0">
                <a:solidFill>
                  <a:srgbClr val="000000"/>
                </a:solidFill>
                <a:latin typeface="+mj-lt"/>
              </a:rPr>
              <a:t>bir</a:t>
            </a:r>
            <a:r>
              <a:rPr lang="en-GB" sz="2200" dirty="0" smtClean="0">
                <a:solidFill>
                  <a:srgbClr val="000000"/>
                </a:solidFill>
                <a:latin typeface="+mj-lt"/>
              </a:rPr>
              <a:t> </a:t>
            </a:r>
            <a:r>
              <a:rPr lang="en-GB" sz="2200" dirty="0" err="1" smtClean="0">
                <a:solidFill>
                  <a:srgbClr val="000000"/>
                </a:solidFill>
                <a:latin typeface="+mj-lt"/>
              </a:rPr>
              <a:t>önleme</a:t>
            </a:r>
            <a:r>
              <a:rPr lang="en-GB" sz="2200" dirty="0" smtClean="0">
                <a:solidFill>
                  <a:srgbClr val="000000"/>
                </a:solidFill>
                <a:latin typeface="+mj-lt"/>
              </a:rPr>
              <a:t> </a:t>
            </a:r>
            <a:r>
              <a:rPr lang="en-GB" sz="2200" dirty="0" err="1" smtClean="0">
                <a:solidFill>
                  <a:srgbClr val="000000"/>
                </a:solidFill>
                <a:latin typeface="+mj-lt"/>
              </a:rPr>
              <a:t>politikası</a:t>
            </a:r>
            <a:r>
              <a:rPr lang="en-GB" sz="2200" dirty="0" smtClean="0">
                <a:solidFill>
                  <a:srgbClr val="000000"/>
                </a:solidFill>
                <a:latin typeface="+mj-lt"/>
              </a:rPr>
              <a:t> </a:t>
            </a:r>
            <a:r>
              <a:rPr lang="en-GB" sz="2200" dirty="0" err="1" smtClean="0">
                <a:solidFill>
                  <a:srgbClr val="000000"/>
                </a:solidFill>
                <a:latin typeface="+mj-lt"/>
              </a:rPr>
              <a:t>geliştirmeye</a:t>
            </a:r>
            <a:r>
              <a:rPr lang="en-GB" sz="2200" dirty="0" smtClean="0">
                <a:solidFill>
                  <a:srgbClr val="000000"/>
                </a:solidFill>
                <a:latin typeface="+mj-lt"/>
              </a:rPr>
              <a:t> </a:t>
            </a:r>
            <a:r>
              <a:rPr lang="en-GB" sz="2200" dirty="0" err="1" smtClean="0">
                <a:solidFill>
                  <a:srgbClr val="000000"/>
                </a:solidFill>
                <a:latin typeface="+mj-lt"/>
              </a:rPr>
              <a:t>yönelik</a:t>
            </a:r>
            <a:r>
              <a:rPr lang="en-GB" sz="2200" dirty="0" smtClean="0">
                <a:solidFill>
                  <a:srgbClr val="000000"/>
                </a:solidFill>
                <a:latin typeface="+mj-lt"/>
              </a:rPr>
              <a:t> </a:t>
            </a:r>
            <a:r>
              <a:rPr lang="en-GB" sz="2200" dirty="0" err="1" smtClean="0">
                <a:solidFill>
                  <a:srgbClr val="000000"/>
                </a:solidFill>
                <a:latin typeface="+mj-lt"/>
              </a:rPr>
              <a:t>çalışmalar</a:t>
            </a:r>
            <a:r>
              <a:rPr lang="en-GB" sz="2200" dirty="0" smtClean="0">
                <a:solidFill>
                  <a:srgbClr val="000000"/>
                </a:solidFill>
                <a:latin typeface="+mj-lt"/>
              </a:rPr>
              <a:t> </a:t>
            </a:r>
            <a:r>
              <a:rPr lang="en-GB" sz="2200" dirty="0" err="1" smtClean="0">
                <a:solidFill>
                  <a:srgbClr val="000000"/>
                </a:solidFill>
                <a:latin typeface="+mj-lt"/>
              </a:rPr>
              <a:t>yapmak</a:t>
            </a:r>
            <a:r>
              <a:rPr lang="en-GB" sz="2200" dirty="0" smtClean="0">
                <a:solidFill>
                  <a:srgbClr val="000000"/>
                </a:solidFill>
                <a:latin typeface="+mj-lt"/>
              </a:rPr>
              <a:t>. </a:t>
            </a: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13</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282" y="1825644"/>
            <a:ext cx="8715436" cy="4746628"/>
          </a:xfrm>
          <a:solidFill>
            <a:schemeClr val="accent2">
              <a:lumMod val="20000"/>
              <a:lumOff val="80000"/>
            </a:schemeClr>
          </a:solidFill>
        </p:spPr>
        <p:txBody>
          <a:bodyPr>
            <a:noAutofit/>
          </a:bodyPr>
          <a:lstStyle/>
          <a:p>
            <a:pPr>
              <a:buNone/>
            </a:pPr>
            <a:r>
              <a:rPr lang="tr-TR" sz="2400" b="1" dirty="0" smtClean="0"/>
              <a:t> </a:t>
            </a:r>
            <a:r>
              <a:rPr lang="tr-TR" sz="2400" dirty="0" smtClean="0"/>
              <a:t>(1) Kurul inceleme, izleme ve uyarmayı öngören bir düzen içinde ve aşağıdaki esasları göz önünde bulundurarak çalışır.</a:t>
            </a:r>
          </a:p>
          <a:p>
            <a:pPr>
              <a:buNone/>
            </a:pPr>
            <a:r>
              <a:rPr lang="tr-TR" sz="2400" dirty="0" smtClean="0"/>
              <a:t>a) Kurullar ayda </a:t>
            </a:r>
            <a:r>
              <a:rPr lang="tr-TR" sz="2400" b="1" u="sng" dirty="0" smtClean="0"/>
              <a:t>en az bir kere toplanır</a:t>
            </a:r>
            <a:r>
              <a:rPr lang="tr-TR" sz="2400" dirty="0" smtClean="0"/>
              <a:t>. Ancak kurul, işyerinin </a:t>
            </a:r>
            <a:r>
              <a:rPr lang="tr-TR" sz="2400" b="1" dirty="0" smtClean="0"/>
              <a:t>tehlike sınıfını dikkate alarak</a:t>
            </a:r>
            <a:r>
              <a:rPr lang="tr-TR" sz="2400" dirty="0" smtClean="0"/>
              <a:t>, tehlikeli işyerlerinde bu sürenin iki ay, </a:t>
            </a:r>
            <a:r>
              <a:rPr lang="tr-TR" sz="2400" b="1" u="sng" dirty="0" smtClean="0"/>
              <a:t>az tehlikeli işyerlerinde ise üç ay olarak belirlenmesine karar verebilir.</a:t>
            </a:r>
          </a:p>
          <a:p>
            <a:pPr>
              <a:buNone/>
            </a:pPr>
            <a:r>
              <a:rPr lang="tr-TR" sz="2400" dirty="0" smtClean="0"/>
              <a:t>d) Kurul, üye tam sayısının salt çoğunluğu ile işveren veya işveren vekili başkanlığında toplanır ve katılanların </a:t>
            </a:r>
            <a:r>
              <a:rPr lang="tr-TR" sz="2400" b="1" u="sng" dirty="0" smtClean="0"/>
              <a:t>salt çoğunluğu ile karar alır.</a:t>
            </a:r>
            <a:r>
              <a:rPr lang="tr-TR" sz="2400" dirty="0" smtClean="0"/>
              <a:t> Çekimser oy kullanılamaz. </a:t>
            </a:r>
            <a:r>
              <a:rPr lang="tr-TR" sz="2400" b="1" dirty="0" smtClean="0"/>
              <a:t>Oyların eşitliği halinde başkanın oyu kararı belirler.</a:t>
            </a:r>
            <a:r>
              <a:rPr lang="tr-TR" sz="2400" dirty="0" smtClean="0"/>
              <a:t> Çoğunluğun sağlanamadığı veya başka bir nedenle toplantının yapılmadığı hallerde durumu belirten bir tutanak düzenlenir.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14</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282" y="1825644"/>
            <a:ext cx="8715436" cy="2389174"/>
          </a:xfrm>
          <a:solidFill>
            <a:schemeClr val="accent2">
              <a:lumMod val="20000"/>
              <a:lumOff val="80000"/>
            </a:schemeClr>
          </a:solidFill>
        </p:spPr>
        <p:txBody>
          <a:bodyPr>
            <a:noAutofit/>
          </a:bodyPr>
          <a:lstStyle/>
          <a:p>
            <a:pPr>
              <a:buNone/>
            </a:pPr>
            <a:r>
              <a:rPr lang="tr-TR" sz="2400" b="1" dirty="0" smtClean="0"/>
              <a:t> </a:t>
            </a:r>
            <a:r>
              <a:rPr lang="tr-TR" sz="2400" dirty="0" smtClean="0"/>
              <a:t> e) Her toplantıda, görüşülen konularla ilgili alınan kararları içeren bir tutanak düzenlenir. Tutanak, toplantıya katılan başkan ve üyeler tarafından imzalanır. İmza altına alınan kararlar herhangi bir işleme gerek kalmaksızın işverene bildirilmiş sayılır. İmzalı tutanak ve kararlar sırasıyla özel dosyasında saklanır.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15</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16</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4" name="3 Dikdörtgen"/>
          <p:cNvSpPr/>
          <p:nvPr/>
        </p:nvSpPr>
        <p:spPr>
          <a:xfrm>
            <a:off x="142844" y="1500174"/>
            <a:ext cx="8786874" cy="1569660"/>
          </a:xfrm>
          <a:prstGeom prst="rect">
            <a:avLst/>
          </a:prstGeom>
        </p:spPr>
        <p:txBody>
          <a:bodyPr wrap="square">
            <a:spAutoFit/>
          </a:bodyPr>
          <a:lstStyle/>
          <a:p>
            <a:pPr algn="ctr"/>
            <a:r>
              <a:rPr lang="tr-TR" sz="4800" b="1" dirty="0" smtClean="0">
                <a:effectLst>
                  <a:outerShdw blurRad="38100" dist="38100" dir="2700000" algn="tl">
                    <a:srgbClr val="000000">
                      <a:alpha val="43137"/>
                    </a:srgbClr>
                  </a:outerShdw>
                </a:effectLst>
              </a:rPr>
              <a:t>İŞ SAĞLIĞI VE GÜVENLİĞİ RİSK DEĞERLENDİRMESİ YÖNETMELİĞİ</a:t>
            </a:r>
            <a:endParaRPr lang="tr-TR" sz="4800" b="1" dirty="0">
              <a:effectLst>
                <a:outerShdw blurRad="38100" dist="38100" dir="2700000" algn="tl">
                  <a:srgbClr val="000000">
                    <a:alpha val="43137"/>
                  </a:srgbClr>
                </a:outerShdw>
              </a:effectLst>
            </a:endParaRPr>
          </a:p>
        </p:txBody>
      </p:sp>
      <p:pic>
        <p:nvPicPr>
          <p:cNvPr id="1026" name="Picture 2" descr="H:\İŞ GÜVENLİĞİ\Kullanılabilecek Resimler\Risk 6.jpg"/>
          <p:cNvPicPr>
            <a:picLocks noChangeAspect="1" noChangeArrowheads="1"/>
          </p:cNvPicPr>
          <p:nvPr/>
        </p:nvPicPr>
        <p:blipFill>
          <a:blip r:embed="rId2"/>
          <a:srcRect/>
          <a:stretch>
            <a:fillRect/>
          </a:stretch>
        </p:blipFill>
        <p:spPr bwMode="auto">
          <a:xfrm>
            <a:off x="-31" y="3608852"/>
            <a:ext cx="9144032" cy="324914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57224" y="642918"/>
            <a:ext cx="7858180" cy="3385542"/>
          </a:xfrm>
          <a:prstGeom prst="rect">
            <a:avLst/>
          </a:prstGeom>
        </p:spPr>
        <p:txBody>
          <a:bodyPr wrap="square">
            <a:spAutoFit/>
          </a:bodyPr>
          <a:lstStyle/>
          <a:p>
            <a:endParaRPr lang="tr-TR" dirty="0"/>
          </a:p>
          <a:p>
            <a:r>
              <a:rPr lang="tr-TR" dirty="0"/>
              <a:t> </a:t>
            </a:r>
            <a:r>
              <a:rPr lang="tr-TR" sz="2800" b="1" i="1" u="sng" dirty="0">
                <a:solidFill>
                  <a:srgbClr val="FF0000"/>
                </a:solidFill>
              </a:rPr>
              <a:t>Risk değerlendirmesi: </a:t>
            </a:r>
            <a:r>
              <a:rPr lang="tr-TR" sz="2800" dirty="0"/>
              <a:t>İşyerinde var olan ya da dışarıdan gelebilecek tehlikelerin belirlenmesi, bu tehlikelerin riske dönüşmesine yol açan faktörler ile tehlikelerden kaynaklanan risklerin analiz edilerek derecelendirilmesi ve kontrol tedbirlerinin kararlaştırılması amacıyla yapılması gerekli </a:t>
            </a:r>
            <a:r>
              <a:rPr lang="tr-TR" sz="2800" dirty="0" smtClean="0"/>
              <a:t>çalışmalardır.</a:t>
            </a:r>
            <a:r>
              <a:rPr lang="tr-TR"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1C283D"/>
                </a:solidFill>
                <a:effectLst/>
                <a:latin typeface="Arial" pitchFamily="34" charset="0"/>
                <a:ea typeface="Times New Roman" pitchFamily="18" charset="0"/>
                <a:cs typeface="Arial" pitchFamily="34" charset="0"/>
              </a:rPr>
              <a:t>Risk değerlendirmesi ekibi</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1C283D"/>
                </a:solidFill>
                <a:effectLst/>
                <a:latin typeface="Arial" pitchFamily="34" charset="0"/>
                <a:ea typeface="Times New Roman" pitchFamily="18" charset="0"/>
                <a:cs typeface="Arial" pitchFamily="34" charset="0"/>
              </a:rPr>
              <a:t>MADDE 6 –</a:t>
            </a:r>
            <a:r>
              <a:rPr kumimoji="0" lang="tr-TR" sz="2400" b="0" i="0" u="none" strike="noStrike" cap="none" normalizeH="0" baseline="0" dirty="0" smtClean="0">
                <a:ln>
                  <a:noFill/>
                </a:ln>
                <a:solidFill>
                  <a:srgbClr val="1C283D"/>
                </a:solidFill>
                <a:effectLst/>
                <a:latin typeface="Arial" pitchFamily="34" charset="0"/>
                <a:ea typeface="Times New Roman" pitchFamily="18" charset="0"/>
                <a:cs typeface="Arial" pitchFamily="34" charset="0"/>
              </a:rPr>
              <a:t> (1) Risk değerlendirmesi, işverenin oluşturduğu bir ekip tarafından gerçekleştirilir. Risk değerlendirmesi ekibi aşağıdakilerden oluşur.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İşveren vekili.</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İş güvenliği uzmanları ile işyeri hekimleri.(şu anda zorunluluk yok)</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 İşyerindeki çalışan temsilcileri.</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ç) İşyerindeki destek elemanları.</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 İşyerindeki bütün birimleri temsil edecek şekilde belirlenen ve işyerinde yürütülen çalışmalar, mevcut veya muhtemel tehlike kaynakları ile riskler konusunda bilgi sahibi çalışanlar.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0"/>
            <a:ext cx="9144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rgbClr val="FF0000"/>
                </a:solidFill>
                <a:effectLst/>
                <a:latin typeface="Times New Roman" pitchFamily="18" charset="0"/>
                <a:cs typeface="Times New Roman" pitchFamily="18" charset="0"/>
              </a:rPr>
              <a:t>İşveren vekili</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rgbClr val="FF0000"/>
                </a:solidFill>
                <a:effectLst/>
                <a:latin typeface="Times New Roman" pitchFamily="18" charset="0"/>
                <a:cs typeface="Times New Roman" pitchFamily="18" charset="0"/>
              </a:rPr>
              <a:t>İş Güvenliği Uzmanı ve İşyeri Hekimi ( 1 Temmuz 2016 tarihine kadar zorunluluk yok)</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rgbClr val="FF0000"/>
                </a:solidFill>
                <a:effectLst/>
                <a:latin typeface="Times New Roman" pitchFamily="18" charset="0"/>
                <a:cs typeface="Times New Roman" pitchFamily="18" charset="0"/>
              </a:rPr>
              <a:t>Çalışan temsilcisi</a:t>
            </a: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 Çalışan temsilcisi; iş sağlığı ve güvenliği ile ilgili çalışmalara katılma, çalışmaları izleme, tehlike kaynağının yok edilmesi veya tehlikeden kaynaklanan riskin azaltılması için tedbir alınmasını isteme, tekliflerde bulunma ve benzeri konularda çalışanları temsil etmeye yetkilidir. Okul /kurumda çalışan sayısı 2-50 arası ise 1 çalışan temsilcisi</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51-100  arası ise 2 çalışan temsilcisi, 101-500 arası ise 3 çalışan temsilcisi seçilecek.</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 çalışan temsilcisi belirleme 29 ağustos 2013 tarihli 28750 sayılı İş sağlığı ve güvenliği ile ilgili çalışan temsilcisinin nitelikleri ve seçilme usul ve esaslarına ilişkin tebliğe bakabilirsiniz)</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Tehlike kaynakları ile riskler konusunda bilgi sahibi çalışan(1 veya daha fazla olabilir)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rgbClr val="FF0000"/>
                </a:solidFill>
                <a:effectLst/>
                <a:latin typeface="Times New Roman" pitchFamily="18" charset="0"/>
                <a:cs typeface="Times New Roman" pitchFamily="18" charset="0"/>
              </a:rPr>
              <a:t>Destek elamanları</a:t>
            </a: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  ( acil durum ekiplerinde bulunanın ekip başları)</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Arama kurtarma tahliye ekip başı</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Yangın söndürme ekip başı</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İlk yardım ekip başı</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b="1" dirty="0" smtClean="0">
                <a:solidFill>
                  <a:srgbClr val="FF0000"/>
                </a:solidFill>
                <a:latin typeface="Castellar" pitchFamily="18" charset="0"/>
              </a:rPr>
              <a:t>Kanuna Hızlı Bakı</a:t>
            </a:r>
            <a:r>
              <a:rPr lang="tr-TR" sz="4800" b="1" dirty="0" smtClean="0">
                <a:solidFill>
                  <a:srgbClr val="FF0000"/>
                </a:solidFill>
                <a:latin typeface="Castellar" pitchFamily="18" charset="0"/>
              </a:rPr>
              <a:t>ş</a:t>
            </a:r>
            <a:endParaRPr lang="tr-TR" sz="4800" b="1" dirty="0">
              <a:solidFill>
                <a:srgbClr val="FF0000"/>
              </a:solidFill>
              <a:latin typeface="Castellar" pitchFamily="18" charset="0"/>
            </a:endParaRPr>
          </a:p>
        </p:txBody>
      </p:sp>
      <p:sp>
        <p:nvSpPr>
          <p:cNvPr id="3" name="2 İçerik Yer Tutucusu"/>
          <p:cNvSpPr>
            <a:spLocks noGrp="1"/>
          </p:cNvSpPr>
          <p:nvPr>
            <p:ph idx="1"/>
          </p:nvPr>
        </p:nvSpPr>
        <p:spPr/>
        <p:txBody>
          <a:bodyPr>
            <a:normAutofit/>
          </a:bodyPr>
          <a:lstStyle/>
          <a:p>
            <a:pPr>
              <a:lnSpc>
                <a:spcPct val="150000"/>
              </a:lnSpc>
              <a:buClr>
                <a:schemeClr val="accent6"/>
              </a:buClr>
              <a:buFont typeface="Wingdings" pitchFamily="2" charset="2"/>
              <a:buChar char="v"/>
            </a:pPr>
            <a:r>
              <a:rPr lang="tr-TR" sz="2400" dirty="0" smtClean="0">
                <a:latin typeface="Arial Black" pitchFamily="34" charset="0"/>
              </a:rPr>
              <a:t>İş sağlığı ve güvenliği konusu ilk kez müstakil bir kanunda ele alındı.</a:t>
            </a:r>
          </a:p>
          <a:p>
            <a:pPr>
              <a:lnSpc>
                <a:spcPct val="150000"/>
              </a:lnSpc>
              <a:buClr>
                <a:schemeClr val="accent6"/>
              </a:buClr>
              <a:buFont typeface="Wingdings" pitchFamily="2" charset="2"/>
              <a:buChar char="v"/>
            </a:pPr>
            <a:r>
              <a:rPr lang="tr-TR" sz="2400" u="sng" dirty="0" smtClean="0">
                <a:latin typeface="Arial Black" pitchFamily="34" charset="0"/>
              </a:rPr>
              <a:t>Kamu ve özel sektör ayrımı gözetmeksizin tüm çalışanlar kanun kapsamına alındı.</a:t>
            </a:r>
          </a:p>
          <a:p>
            <a:pPr>
              <a:lnSpc>
                <a:spcPct val="150000"/>
              </a:lnSpc>
              <a:buClr>
                <a:schemeClr val="accent6"/>
              </a:buClr>
              <a:buFont typeface="Wingdings" pitchFamily="2" charset="2"/>
              <a:buChar char="v"/>
            </a:pPr>
            <a:r>
              <a:rPr lang="tr-TR" sz="2400" dirty="0" smtClean="0">
                <a:latin typeface="Arial Black" pitchFamily="34" charset="0"/>
              </a:rPr>
              <a:t>İşyerleri, yapılan işin niteliğine göre tehlike sınıflarına ayrıldı.</a:t>
            </a:r>
            <a:endParaRPr lang="tr-TR" sz="2400" dirty="0">
              <a:latin typeface="Arial Black" pitchFamily="34" charset="0"/>
            </a:endParaRPr>
          </a:p>
        </p:txBody>
      </p:sp>
    </p:spTree>
    <p:extLst>
      <p:ext uri="{BB962C8B-B14F-4D97-AF65-F5344CB8AC3E}">
        <p14:creationId xmlns:p14="http://schemas.microsoft.com/office/powerpoint/2010/main" val="4128728214"/>
      </p:ext>
    </p:extLst>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extLst>
              <p:ext uri="{D42A27DB-BD31-4B8C-83A1-F6EECF244321}">
                <p14:modId xmlns:p14="http://schemas.microsoft.com/office/powerpoint/2010/main" val="484254767"/>
              </p:ext>
            </p:extLst>
          </p:nvPr>
        </p:nvGraphicFramePr>
        <p:xfrm>
          <a:off x="214282" y="285730"/>
          <a:ext cx="8715436" cy="5899113"/>
        </p:xfrm>
        <a:graphic>
          <a:graphicData uri="http://schemas.openxmlformats.org/drawingml/2006/table">
            <a:tbl>
              <a:tblPr/>
              <a:tblGrid>
                <a:gridCol w="2822916"/>
                <a:gridCol w="2946260"/>
                <a:gridCol w="2946260"/>
              </a:tblGrid>
              <a:tr h="446481">
                <a:tc gridSpan="3">
                  <a:txBody>
                    <a:bodyPr/>
                    <a:lstStyle/>
                    <a:p>
                      <a:pPr algn="ctr">
                        <a:spcAft>
                          <a:spcPts val="0"/>
                        </a:spcAft>
                      </a:pPr>
                      <a:r>
                        <a:rPr lang="en-US" sz="1200" b="1" dirty="0">
                          <a:latin typeface="Arial"/>
                          <a:ea typeface="Calibri"/>
                          <a:cs typeface="Times New Roman"/>
                        </a:rPr>
                        <a:t>RİSK DEĞERLENDİRME EKİBİ</a:t>
                      </a:r>
                      <a:endParaRPr lang="tr-TR" sz="1100" dirty="0">
                        <a:latin typeface="Calibri"/>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446481">
                <a:tc>
                  <a:txBody>
                    <a:bodyPr/>
                    <a:lstStyle/>
                    <a:p>
                      <a:pPr>
                        <a:spcAft>
                          <a:spcPts val="0"/>
                        </a:spcAft>
                      </a:pPr>
                      <a:r>
                        <a:rPr lang="en-US" sz="1600" b="1">
                          <a:latin typeface="Arial"/>
                          <a:ea typeface="Calibri"/>
                          <a:cs typeface="Times New Roman"/>
                        </a:rPr>
                        <a:t>EkiptekiGörevi</a:t>
                      </a:r>
                      <a:endParaRPr lang="tr-TR" sz="1600">
                        <a:latin typeface="Calibri"/>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a:latin typeface="Arial"/>
                          <a:ea typeface="Calibri"/>
                          <a:cs typeface="Times New Roman"/>
                        </a:rPr>
                        <a:t>Ünvanı</a:t>
                      </a:r>
                      <a:endParaRPr lang="tr-TR" sz="1100">
                        <a:latin typeface="Calibri"/>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a:latin typeface="Arial"/>
                          <a:ea typeface="Calibri"/>
                          <a:cs typeface="Times New Roman"/>
                        </a:rPr>
                        <a:t>AdıSoyadı</a:t>
                      </a:r>
                      <a:endParaRPr lang="tr-TR" sz="1100">
                        <a:latin typeface="Calibri"/>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81">
                <a:tc>
                  <a:txBody>
                    <a:bodyPr/>
                    <a:lstStyle/>
                    <a:p>
                      <a:pPr>
                        <a:spcAft>
                          <a:spcPts val="0"/>
                        </a:spcAft>
                      </a:pPr>
                      <a:r>
                        <a:rPr lang="en-US" sz="1600">
                          <a:latin typeface="Arial"/>
                          <a:ea typeface="Calibri"/>
                          <a:cs typeface="Times New Roman"/>
                        </a:rPr>
                        <a:t>İşverenVekili</a:t>
                      </a:r>
                      <a:endParaRPr lang="tr-TR" sz="1600">
                        <a:latin typeface="Calibri"/>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latin typeface="Arial"/>
                          <a:ea typeface="Calibri"/>
                          <a:cs typeface="Times New Roman"/>
                        </a:rPr>
                        <a:t>Müdür</a:t>
                      </a:r>
                      <a:endParaRPr lang="tr-TR" sz="1100">
                        <a:latin typeface="Calibri"/>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81">
                <a:tc>
                  <a:txBody>
                    <a:bodyPr/>
                    <a:lstStyle/>
                    <a:p>
                      <a:pPr>
                        <a:spcAft>
                          <a:spcPts val="0"/>
                        </a:spcAft>
                      </a:pPr>
                      <a:r>
                        <a:rPr lang="en-US" sz="1600">
                          <a:latin typeface="Arial"/>
                          <a:ea typeface="Calibri"/>
                          <a:cs typeface="Times New Roman"/>
                        </a:rPr>
                        <a:t>İşGüvenliğiUzmanı (Danışman)</a:t>
                      </a:r>
                      <a:endParaRPr lang="tr-TR" sz="1600">
                        <a:latin typeface="Calibri"/>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err="1">
                          <a:latin typeface="Arial"/>
                          <a:ea typeface="Calibri"/>
                          <a:cs typeface="Times New Roman"/>
                        </a:rPr>
                        <a:t>İl</a:t>
                      </a:r>
                      <a:r>
                        <a:rPr lang="en-US" sz="1100" dirty="0">
                          <a:latin typeface="Arial"/>
                          <a:ea typeface="Calibri"/>
                          <a:cs typeface="Times New Roman"/>
                        </a:rPr>
                        <a:t> İSGB </a:t>
                      </a:r>
                      <a:r>
                        <a:rPr lang="en-US" sz="1100" dirty="0" err="1">
                          <a:latin typeface="Arial"/>
                          <a:ea typeface="Calibri"/>
                          <a:cs typeface="Times New Roman"/>
                        </a:rPr>
                        <a:t>Koord.İSGUzm</a:t>
                      </a:r>
                      <a:r>
                        <a:rPr lang="en-US" sz="1100" dirty="0">
                          <a:latin typeface="Arial"/>
                          <a:ea typeface="Calibri"/>
                          <a:cs typeface="Times New Roman"/>
                        </a:rPr>
                        <a:t>.</a:t>
                      </a:r>
                      <a:endParaRPr lang="tr-TR" sz="1100" dirty="0">
                        <a:latin typeface="Calibri"/>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275">
                <a:tc>
                  <a:txBody>
                    <a:bodyPr/>
                    <a:lstStyle/>
                    <a:p>
                      <a:pPr>
                        <a:spcAft>
                          <a:spcPts val="0"/>
                        </a:spcAft>
                      </a:pPr>
                      <a:r>
                        <a:rPr lang="en-US" sz="1600" dirty="0" err="1">
                          <a:latin typeface="Arial"/>
                          <a:ea typeface="Calibri"/>
                          <a:cs typeface="Times New Roman"/>
                        </a:rPr>
                        <a:t>ÇalışanTemsilcisi</a:t>
                      </a:r>
                      <a:endParaRPr lang="tr-TR" sz="1600" dirty="0">
                        <a:latin typeface="Calibri"/>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596">
                <a:tc rowSpan="2">
                  <a:txBody>
                    <a:bodyPr/>
                    <a:lstStyle/>
                    <a:p>
                      <a:pPr>
                        <a:spcAft>
                          <a:spcPts val="0"/>
                        </a:spcAft>
                      </a:pPr>
                      <a:endParaRPr lang="en-US" sz="1100" dirty="0">
                        <a:latin typeface="Arial"/>
                        <a:ea typeface="Calibri"/>
                        <a:cs typeface="Times New Roman"/>
                      </a:endParaRPr>
                    </a:p>
                    <a:p>
                      <a:pPr>
                        <a:spcAft>
                          <a:spcPts val="0"/>
                        </a:spcAft>
                      </a:pPr>
                      <a:r>
                        <a:rPr lang="en-US" sz="2000" dirty="0" err="1">
                          <a:solidFill>
                            <a:srgbClr val="000000"/>
                          </a:solidFill>
                          <a:latin typeface="Calibri"/>
                          <a:ea typeface="Calibri"/>
                          <a:cs typeface="Times New Roman"/>
                        </a:rPr>
                        <a:t>Tehlike</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kaynakları</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ile</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riskler</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konusunda</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bilgi</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sahibi</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çalışan</a:t>
                      </a:r>
                      <a:r>
                        <a:rPr lang="en-US" sz="2000" dirty="0" err="1">
                          <a:solidFill>
                            <a:srgbClr val="000000"/>
                          </a:solidFill>
                          <a:latin typeface="Arial"/>
                          <a:ea typeface="Calibri"/>
                          <a:cs typeface="Times New Roman"/>
                        </a:rPr>
                        <a:t>lar</a:t>
                      </a:r>
                      <a:endParaRPr lang="tr-TR" sz="2000" dirty="0">
                        <a:latin typeface="Calibri"/>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dirty="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dirty="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275">
                <a:tc vMerge="1">
                  <a:txBody>
                    <a:bodyPr/>
                    <a:lstStyle/>
                    <a:p>
                      <a:endParaRPr lang="tr-TR"/>
                    </a:p>
                  </a:txBody>
                  <a:tcPr/>
                </a:tc>
                <a:tc>
                  <a:txBody>
                    <a:bodyPr/>
                    <a:lstStyle/>
                    <a:p>
                      <a:pPr>
                        <a:spcAft>
                          <a:spcPts val="0"/>
                        </a:spcAft>
                      </a:pPr>
                      <a:endParaRPr lang="en-US" sz="1100" dirty="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dirty="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015">
                <a:tc rowSpan="5">
                  <a:txBody>
                    <a:bodyPr/>
                    <a:lstStyle/>
                    <a:p>
                      <a:pPr>
                        <a:spcAft>
                          <a:spcPts val="0"/>
                        </a:spcAft>
                      </a:pPr>
                      <a:endParaRPr lang="en-US" sz="1100" dirty="0">
                        <a:latin typeface="Arial"/>
                        <a:ea typeface="Calibri"/>
                        <a:cs typeface="Times New Roman"/>
                      </a:endParaRPr>
                    </a:p>
                    <a:p>
                      <a:pPr>
                        <a:spcAft>
                          <a:spcPts val="0"/>
                        </a:spcAft>
                      </a:pPr>
                      <a:r>
                        <a:rPr lang="tr-TR" sz="2000" dirty="0" smtClean="0">
                          <a:solidFill>
                            <a:srgbClr val="000000"/>
                          </a:solidFill>
                          <a:latin typeface="Calibri"/>
                          <a:ea typeface="Calibri"/>
                          <a:cs typeface="Times New Roman"/>
                        </a:rPr>
                        <a:t>(Destek elemanları)</a:t>
                      </a:r>
                    </a:p>
                    <a:p>
                      <a:pPr>
                        <a:spcAft>
                          <a:spcPts val="0"/>
                        </a:spcAft>
                      </a:pPr>
                      <a:r>
                        <a:rPr lang="en-US" sz="2000" dirty="0" err="1" smtClean="0">
                          <a:solidFill>
                            <a:srgbClr val="000000"/>
                          </a:solidFill>
                          <a:latin typeface="Calibri"/>
                          <a:ea typeface="Calibri"/>
                          <a:cs typeface="Times New Roman"/>
                        </a:rPr>
                        <a:t>Arama</a:t>
                      </a:r>
                      <a:r>
                        <a:rPr lang="en-US" sz="2000" dirty="0" smtClean="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kurtarma</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tahliye</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ekip</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başı</a:t>
                      </a:r>
                      <a:endParaRPr lang="tr-TR" sz="2000" dirty="0">
                        <a:latin typeface="Calibri"/>
                        <a:ea typeface="Calibri"/>
                        <a:cs typeface="Times New Roman"/>
                      </a:endParaRPr>
                    </a:p>
                    <a:p>
                      <a:pPr>
                        <a:spcAft>
                          <a:spcPts val="0"/>
                        </a:spcAft>
                      </a:pPr>
                      <a:r>
                        <a:rPr lang="en-US" sz="2000" dirty="0" err="1">
                          <a:solidFill>
                            <a:srgbClr val="000000"/>
                          </a:solidFill>
                          <a:latin typeface="Calibri"/>
                          <a:ea typeface="Calibri"/>
                          <a:cs typeface="Times New Roman"/>
                        </a:rPr>
                        <a:t>Yangın</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söndürme</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ekip</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başı</a:t>
                      </a:r>
                      <a:endParaRPr lang="tr-TR" sz="2000" dirty="0">
                        <a:latin typeface="Calibri"/>
                        <a:ea typeface="Calibri"/>
                        <a:cs typeface="Times New Roman"/>
                      </a:endParaRPr>
                    </a:p>
                    <a:p>
                      <a:pPr>
                        <a:spcAft>
                          <a:spcPts val="0"/>
                        </a:spcAft>
                      </a:pPr>
                      <a:r>
                        <a:rPr lang="en-US" sz="2000" dirty="0" err="1">
                          <a:solidFill>
                            <a:srgbClr val="000000"/>
                          </a:solidFill>
                          <a:latin typeface="Calibri"/>
                          <a:ea typeface="Calibri"/>
                          <a:cs typeface="Times New Roman"/>
                        </a:rPr>
                        <a:t>İlk</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yardım</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ekip</a:t>
                      </a:r>
                      <a:r>
                        <a:rPr lang="en-US" sz="2000" dirty="0">
                          <a:solidFill>
                            <a:srgbClr val="000000"/>
                          </a:solidFill>
                          <a:latin typeface="Calibri"/>
                          <a:ea typeface="Calibri"/>
                          <a:cs typeface="Times New Roman"/>
                        </a:rPr>
                        <a:t> </a:t>
                      </a:r>
                      <a:r>
                        <a:rPr lang="en-US" sz="2000" dirty="0" err="1">
                          <a:solidFill>
                            <a:srgbClr val="000000"/>
                          </a:solidFill>
                          <a:latin typeface="Calibri"/>
                          <a:ea typeface="Calibri"/>
                          <a:cs typeface="Times New Roman"/>
                        </a:rPr>
                        <a:t>başı</a:t>
                      </a:r>
                      <a:endParaRPr lang="tr-TR" sz="2000" dirty="0">
                        <a:latin typeface="Calibri"/>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dirty="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547">
                <a:tc vMerge="1">
                  <a:txBody>
                    <a:bodyPr/>
                    <a:lstStyle/>
                    <a:p>
                      <a:endParaRPr lang="tr-TR"/>
                    </a:p>
                  </a:txBody>
                  <a:tcPr/>
                </a:tc>
                <a:tc>
                  <a:txBody>
                    <a:bodyPr/>
                    <a:lstStyle/>
                    <a:p>
                      <a:pPr>
                        <a:spcAft>
                          <a:spcPts val="0"/>
                        </a:spcAft>
                      </a:pPr>
                      <a:endParaRPr lang="en-US" sz="1100" dirty="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732">
                <a:tc vMerge="1">
                  <a:txBody>
                    <a:bodyPr/>
                    <a:lstStyle/>
                    <a:p>
                      <a:endParaRPr lang="tr-TR"/>
                    </a:p>
                  </a:txBody>
                  <a:tcPr/>
                </a:tc>
                <a:tc>
                  <a:txBody>
                    <a:bodyPr/>
                    <a:lstStyle/>
                    <a:p>
                      <a:pPr>
                        <a:spcAft>
                          <a:spcPts val="0"/>
                        </a:spcAft>
                      </a:pPr>
                      <a:endParaRPr lang="en-US" sz="1100" dirty="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275">
                <a:tc vMerge="1">
                  <a:txBody>
                    <a:bodyPr/>
                    <a:lstStyle/>
                    <a:p>
                      <a:endParaRPr lang="tr-TR"/>
                    </a:p>
                  </a:txBody>
                  <a:tcPr/>
                </a:tc>
                <a:tc>
                  <a:txBody>
                    <a:bodyPr/>
                    <a:lstStyle/>
                    <a:p>
                      <a:pPr>
                        <a:spcAft>
                          <a:spcPts val="0"/>
                        </a:spcAft>
                      </a:pPr>
                      <a:endParaRPr lang="en-US" sz="1100" dirty="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275">
                <a:tc vMerge="1">
                  <a:txBody>
                    <a:bodyPr/>
                    <a:lstStyle/>
                    <a:p>
                      <a:endParaRPr lang="tr-TR"/>
                    </a:p>
                  </a:txBody>
                  <a:tcPr/>
                </a:tc>
                <a:tc>
                  <a:txBody>
                    <a:bodyPr/>
                    <a:lstStyle/>
                    <a:p>
                      <a:pPr>
                        <a:spcAft>
                          <a:spcPts val="0"/>
                        </a:spcAft>
                      </a:pPr>
                      <a:r>
                        <a:rPr lang="en-US" sz="1100" dirty="0">
                          <a:latin typeface="Arial"/>
                          <a:ea typeface="Calibri"/>
                          <a:cs typeface="Times New Roman"/>
                        </a:rPr>
                        <a:t>.</a:t>
                      </a:r>
                      <a:endParaRPr lang="tr-TR" sz="1100" dirty="0">
                        <a:latin typeface="Calibri"/>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dirty="0">
                        <a:latin typeface="Arial"/>
                        <a:ea typeface="Calibri"/>
                        <a:cs typeface="Times New Roman"/>
                      </a:endParaRPr>
                    </a:p>
                  </a:txBody>
                  <a:tcPr marL="66081" marR="660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9" name="Düz Bağlayıcı 8"/>
          <p:cNvCxnSpPr/>
          <p:nvPr/>
        </p:nvCxnSpPr>
        <p:spPr>
          <a:xfrm>
            <a:off x="2987824" y="2924944"/>
            <a:ext cx="5976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a:endCxn id="2" idx="3"/>
          </p:cNvCxnSpPr>
          <p:nvPr/>
        </p:nvCxnSpPr>
        <p:spPr>
          <a:xfrm flipV="1">
            <a:off x="2987824" y="3235286"/>
            <a:ext cx="5941894" cy="4969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463" y="841375"/>
            <a:ext cx="9144000" cy="720725"/>
          </a:xfrm>
          <a:prstGeom prst="rect">
            <a:avLst/>
          </a:prstGeom>
          <a:noFill/>
          <a:ln w="9525">
            <a:noFill/>
            <a:miter lim="800000"/>
            <a:headEnd/>
            <a:tailEnd/>
          </a:ln>
        </p:spPr>
        <p:txBody>
          <a:bodyPr anchor="ctr"/>
          <a:lstStyle/>
          <a:p>
            <a:pPr algn="ctr" fontAlgn="auto">
              <a:spcBef>
                <a:spcPts val="0"/>
              </a:spcBef>
              <a:spcAft>
                <a:spcPts val="0"/>
              </a:spcAft>
              <a:defRPr/>
            </a:pPr>
            <a:r>
              <a:rPr lang="tr-TR" b="1" dirty="0">
                <a:solidFill>
                  <a:srgbClr val="FF0000"/>
                </a:solidFill>
                <a:effectLst>
                  <a:outerShdw blurRad="38100" dist="38100" dir="2700000" algn="tl">
                    <a:srgbClr val="C0C0C0"/>
                  </a:outerShdw>
                </a:effectLst>
                <a:latin typeface="MS Reference Sans Serif" pitchFamily="34" charset="0"/>
                <a:cs typeface="Arial" charset="0"/>
              </a:rPr>
              <a:t>İŞ SAĞLIĞI VE GÜVENLİĞİ KONTROL LİSTELERİ</a:t>
            </a:r>
          </a:p>
        </p:txBody>
      </p:sp>
      <p:graphicFrame>
        <p:nvGraphicFramePr>
          <p:cNvPr id="9" name="8 Tablo"/>
          <p:cNvGraphicFramePr>
            <a:graphicFrameLocks noGrp="1"/>
          </p:cNvGraphicFramePr>
          <p:nvPr/>
        </p:nvGraphicFramePr>
        <p:xfrm>
          <a:off x="214313" y="1428750"/>
          <a:ext cx="8715375" cy="5286396"/>
        </p:xfrm>
        <a:graphic>
          <a:graphicData uri="http://schemas.openxmlformats.org/drawingml/2006/table">
            <a:tbl>
              <a:tblPr/>
              <a:tblGrid>
                <a:gridCol w="952767"/>
                <a:gridCol w="3011419"/>
                <a:gridCol w="323261"/>
                <a:gridCol w="952767"/>
                <a:gridCol w="3475161"/>
              </a:tblGrid>
              <a:tr h="427576">
                <a:tc>
                  <a:txBody>
                    <a:bodyPr/>
                    <a:lstStyle/>
                    <a:p>
                      <a:pPr algn="ctr" rtl="0" fontAlgn="t"/>
                      <a:r>
                        <a:rPr lang="tr-TR" sz="1000" b="1" i="0" u="none" strike="noStrike" dirty="0">
                          <a:solidFill>
                            <a:srgbClr val="000000"/>
                          </a:solidFill>
                          <a:latin typeface="Times New Roman"/>
                        </a:rPr>
                        <a:t>KONTROL LİSTESİ NO</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rtl="0" fontAlgn="ctr"/>
                      <a:r>
                        <a:rPr lang="tr-TR" sz="1000" b="1" i="0" u="none" strike="noStrike" dirty="0" smtClean="0">
                          <a:solidFill>
                            <a:srgbClr val="000000"/>
                          </a:solidFill>
                          <a:latin typeface="Times New Roman"/>
                        </a:rPr>
                        <a:t>   KONTROL </a:t>
                      </a:r>
                      <a:r>
                        <a:rPr lang="tr-TR" sz="1000" b="1" i="0" u="none" strike="noStrike" dirty="0">
                          <a:solidFill>
                            <a:srgbClr val="000000"/>
                          </a:solidFill>
                          <a:latin typeface="Times New Roman"/>
                        </a:rPr>
                        <a:t>LİSTESİ ADI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tr-TR" sz="800" b="1" i="0" u="none" strike="noStrike" dirty="0">
                          <a:solidFill>
                            <a:srgbClr val="000000"/>
                          </a:solidFill>
                          <a:latin typeface="Calibri"/>
                        </a:rPr>
                        <a:t> </a:t>
                      </a:r>
                    </a:p>
                  </a:txBody>
                  <a:tcPr marL="6486" marR="6486" marT="6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tr-TR" sz="1000" b="1" i="0" u="none" strike="noStrike" dirty="0">
                          <a:solidFill>
                            <a:srgbClr val="000000"/>
                          </a:solidFill>
                          <a:latin typeface="Times New Roman"/>
                        </a:rPr>
                        <a:t>KONTROL LİSTESİ NO</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rtl="0" fontAlgn="ctr"/>
                      <a:r>
                        <a:rPr lang="tr-TR" sz="1000" b="1" i="0" u="none" strike="noStrike" dirty="0" smtClean="0">
                          <a:solidFill>
                            <a:srgbClr val="000000"/>
                          </a:solidFill>
                          <a:latin typeface="Times New Roman"/>
                        </a:rPr>
                        <a:t>   KONTROL </a:t>
                      </a:r>
                      <a:r>
                        <a:rPr lang="tr-TR" sz="1000" b="1" i="0" u="none" strike="noStrike" dirty="0">
                          <a:solidFill>
                            <a:srgbClr val="000000"/>
                          </a:solidFill>
                          <a:latin typeface="Times New Roman"/>
                        </a:rPr>
                        <a:t>LİSTESİ ADI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42941">
                <a:tc>
                  <a:txBody>
                    <a:bodyPr/>
                    <a:lstStyle/>
                    <a:p>
                      <a:pPr algn="ctr" rtl="0" fontAlgn="ctr"/>
                      <a:r>
                        <a:rPr lang="tr-TR" sz="1000" b="1" i="0" u="none" strike="noStrike" dirty="0">
                          <a:solidFill>
                            <a:srgbClr val="000000"/>
                          </a:solidFill>
                          <a:latin typeface="Times New Roman"/>
                        </a:rPr>
                        <a:t>KL - 01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OKUL ORTAK KULLANIM ALANLARI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- 21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smtClean="0">
                          <a:solidFill>
                            <a:srgbClr val="000000"/>
                          </a:solidFill>
                          <a:latin typeface="Times New Roman"/>
                        </a:rPr>
                        <a:t>TEHLİKELİ </a:t>
                      </a:r>
                      <a:r>
                        <a:rPr lang="tr-TR" sz="1000" b="1" i="0" u="none" strike="noStrike" dirty="0">
                          <a:solidFill>
                            <a:srgbClr val="000000"/>
                          </a:solidFill>
                          <a:latin typeface="Times New Roman"/>
                        </a:rPr>
                        <a:t>YÜZEYLERE SAHİP NESNE VE AKSAMLAR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- 02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ACİL PLAN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- 22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smtClean="0">
                          <a:solidFill>
                            <a:srgbClr val="000000"/>
                          </a:solidFill>
                          <a:latin typeface="Times New Roman"/>
                        </a:rPr>
                        <a:t>KONTROLSÜZ </a:t>
                      </a:r>
                      <a:r>
                        <a:rPr lang="tr-TR" sz="1000" b="1" i="0" u="none" strike="noStrike" dirty="0">
                          <a:solidFill>
                            <a:srgbClr val="000000"/>
                          </a:solidFill>
                          <a:latin typeface="Times New Roman"/>
                        </a:rPr>
                        <a:t>HAREKETE GEÇEBİLECEK NESNELER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- 03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ATÖLYELER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- 23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smtClean="0">
                          <a:solidFill>
                            <a:srgbClr val="000000"/>
                          </a:solidFill>
                          <a:latin typeface="Times New Roman"/>
                        </a:rPr>
                        <a:t>SOĞUK/SICAK  </a:t>
                      </a:r>
                      <a:r>
                        <a:rPr lang="tr-TR" sz="1000" b="1" i="0" u="none" strike="noStrike" dirty="0">
                          <a:solidFill>
                            <a:srgbClr val="000000"/>
                          </a:solidFill>
                          <a:latin typeface="Times New Roman"/>
                        </a:rPr>
                        <a:t>MADDE VEYA ARAÇLARLA TEMAS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- 04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LABORATUAR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- 24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smtClean="0">
                          <a:solidFill>
                            <a:srgbClr val="000000"/>
                          </a:solidFill>
                          <a:latin typeface="Times New Roman"/>
                        </a:rPr>
                        <a:t>AYDINLATMA   </a:t>
                      </a:r>
                      <a:endParaRPr lang="tr-TR" sz="1000" b="1" i="0" u="none" strike="noStrike" dirty="0">
                        <a:solidFill>
                          <a:srgbClr val="000000"/>
                        </a:solidFill>
                        <a:latin typeface="Times New Roman"/>
                      </a:endParaRP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- 05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KANTİN VE KAFETERYA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- 25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İÇ İKLİM KOŞULLARI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- 06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GENEL TEMİZLİK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- 26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YÜKSEKTE ÇALIŞMA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- 07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SINIFLAR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- 27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MAKİNALARIN HAREKETLİ PARÇALARI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- 08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KORİDORLAR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- 28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EL ALETLERİ VE EKİPMANLARI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- 09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OKUL ARAÇLARI VE SERVİSLER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- 29 B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ELEKTRİKLİ TESİSAT VE EKİPMANLAR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200" b="1" i="0" u="none" strike="noStrike" dirty="0">
                          <a:solidFill>
                            <a:srgbClr val="C00000"/>
                          </a:solidFill>
                          <a:latin typeface="Times New Roman"/>
                        </a:rPr>
                        <a:t>KL - 10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200" b="1" i="0" u="none" strike="noStrike" dirty="0">
                          <a:solidFill>
                            <a:srgbClr val="C00000"/>
                          </a:solidFill>
                          <a:latin typeface="Times New Roman"/>
                        </a:rPr>
                        <a:t>TOPLANTI SALONU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- 30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TAŞLAMA TAŞI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- 11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OKUL DIŞI AKTİVİTELER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- 31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KAYNAK-KESİM- KAPLAMA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- 12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MÜZİK ODASI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- 32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BASINÇLI KAPLAR VE TESİSATLAR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- 13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SANAT ODASI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- 33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BASINÇLI GAZ TÜPLERİ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- 14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ISLAK HACİMLER ( WC VE DUŞLAR )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- 34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VİNÇLER VE KALDIRMA MAKİNALARI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- 15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SPOR SALONLARI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- 35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YANGIN VE PATLAMA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- 16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YÜZME HAVUZU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- 36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GÜRÜLTÜ VE TİTREŞİM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- 17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KAZAN DAİRELERİ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- 37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KİMYASAL GÜVENLİK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- 18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ERGONOMİ-BEDENSEL İŞLER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100" b="1" i="0" u="none" strike="noStrike" dirty="0">
                          <a:solidFill>
                            <a:srgbClr val="000000"/>
                          </a:solidFill>
                          <a:latin typeface="Times New Roman"/>
                        </a:rPr>
                        <a:t>KL - 38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100" b="1" i="0" u="none" strike="noStrike" dirty="0">
                          <a:solidFill>
                            <a:srgbClr val="000000"/>
                          </a:solidFill>
                          <a:latin typeface="Times New Roman"/>
                        </a:rPr>
                        <a:t>KİMYASAL ATIKLAR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- 19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ERGONOMİ-BÜRO İŞLERİ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tr-TR" sz="1000" b="1" i="0" u="none" strike="noStrike" dirty="0">
                          <a:solidFill>
                            <a:srgbClr val="000000"/>
                          </a:solidFill>
                          <a:latin typeface="Times New Roman"/>
                        </a:rPr>
                        <a:t>KL - 39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EKRANLI ARAÇLAR VE BİLGİSAYARLAR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41">
                <a:tc>
                  <a:txBody>
                    <a:bodyPr/>
                    <a:lstStyle/>
                    <a:p>
                      <a:pPr algn="ctr" rtl="0" fontAlgn="ctr"/>
                      <a:r>
                        <a:rPr lang="tr-TR" sz="1000" b="1" i="0" u="none" strike="noStrike" dirty="0">
                          <a:solidFill>
                            <a:srgbClr val="000000"/>
                          </a:solidFill>
                          <a:latin typeface="Times New Roman"/>
                        </a:rPr>
                        <a:t>KL - 20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1" i="0" u="none" strike="noStrike" dirty="0">
                          <a:solidFill>
                            <a:srgbClr val="000000"/>
                          </a:solidFill>
                          <a:latin typeface="Times New Roman"/>
                        </a:rPr>
                        <a:t>İŞ İSTASYONU VEYA TEZGAHI </a:t>
                      </a:r>
                    </a:p>
                  </a:txBody>
                  <a:tcPr marL="6486" marR="6486" marT="6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dirty="0">
                          <a:solidFill>
                            <a:srgbClr val="000000"/>
                          </a:solidFill>
                          <a:latin typeface="Calibri"/>
                        </a:rPr>
                        <a:t> </a:t>
                      </a:r>
                    </a:p>
                  </a:txBody>
                  <a:tcPr marL="6486" marR="6486" marT="6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800" b="1" i="0" u="none" strike="noStrike" dirty="0">
                        <a:solidFill>
                          <a:srgbClr val="000000"/>
                        </a:solidFill>
                        <a:latin typeface="Calibri"/>
                      </a:endParaRPr>
                    </a:p>
                  </a:txBody>
                  <a:tcPr marL="6486" marR="6486" marT="6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800" b="1" i="0" u="none" strike="noStrike" dirty="0">
                        <a:solidFill>
                          <a:srgbClr val="000000"/>
                        </a:solidFill>
                        <a:latin typeface="Calibri"/>
                      </a:endParaRPr>
                    </a:p>
                  </a:txBody>
                  <a:tcPr marL="6486" marR="6486" marT="648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8" name="Başlık 3"/>
          <p:cNvSpPr>
            <a:spLocks noGrp="1"/>
          </p:cNvSpPr>
          <p:nvPr>
            <p:ph type="title"/>
          </p:nvPr>
        </p:nvSpPr>
        <p:spPr>
          <a:xfrm>
            <a:off x="971600" y="0"/>
            <a:ext cx="7712968" cy="857232"/>
          </a:xfrm>
        </p:spPr>
        <p:txBody>
          <a:bodyPr anchor="ctr">
            <a:noAutofit/>
          </a:bodyPr>
          <a:lstStyle/>
          <a:p>
            <a:pPr algn="l"/>
            <a:r>
              <a:rPr lang="tr-TR" sz="4000" b="1" dirty="0" smtClean="0">
                <a:solidFill>
                  <a:schemeClr val="bg1"/>
                </a:solidFill>
                <a:ea typeface="Times New Roman"/>
              </a:rPr>
              <a:t>RİSK DEĞERLENDİRİLMESİ</a:t>
            </a:r>
            <a:endParaRPr lang="tr-TR" sz="4000" dirty="0" smtClean="0">
              <a:solidFill>
                <a:schemeClr val="bg1"/>
              </a:solidFill>
              <a:ea typeface="Times New Roman"/>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o"/>
          <p:cNvGraphicFramePr>
            <a:graphicFrameLocks noGrp="1"/>
          </p:cNvGraphicFramePr>
          <p:nvPr>
            <p:extLst>
              <p:ext uri="{D42A27DB-BD31-4B8C-83A1-F6EECF244321}">
                <p14:modId xmlns:p14="http://schemas.microsoft.com/office/powerpoint/2010/main" val="304459546"/>
              </p:ext>
            </p:extLst>
          </p:nvPr>
        </p:nvGraphicFramePr>
        <p:xfrm>
          <a:off x="214283" y="1143000"/>
          <a:ext cx="8750330" cy="5414962"/>
        </p:xfrm>
        <a:graphic>
          <a:graphicData uri="http://schemas.openxmlformats.org/drawingml/2006/table">
            <a:tbl>
              <a:tblPr/>
              <a:tblGrid>
                <a:gridCol w="510347"/>
                <a:gridCol w="6287562"/>
                <a:gridCol w="627574"/>
                <a:gridCol w="557843"/>
                <a:gridCol w="767004"/>
              </a:tblGrid>
              <a:tr h="531026">
                <a:tc rowSpan="2" gridSpan="2">
                  <a:txBody>
                    <a:bodyPr/>
                    <a:lstStyle/>
                    <a:p>
                      <a:pPr algn="ctr" fontAlgn="ctr"/>
                      <a:r>
                        <a:rPr lang="tr-TR" sz="1200" b="1" i="0" u="none" strike="noStrike" dirty="0">
                          <a:solidFill>
                            <a:srgbClr val="0000FF"/>
                          </a:solidFill>
                          <a:latin typeface="AvantGarde Bk BT"/>
                        </a:rPr>
                        <a:t>İŞ SAĞLIĞI VE GÜVENLİĞİ </a:t>
                      </a:r>
                      <a:br>
                        <a:rPr lang="tr-TR" sz="1200" b="1" i="0" u="none" strike="noStrike" dirty="0">
                          <a:solidFill>
                            <a:srgbClr val="0000FF"/>
                          </a:solidFill>
                          <a:latin typeface="AvantGarde Bk BT"/>
                        </a:rPr>
                      </a:br>
                      <a:r>
                        <a:rPr lang="tr-TR" sz="1200" b="1" i="0" u="none" strike="noStrike" dirty="0">
                          <a:solidFill>
                            <a:srgbClr val="0000FF"/>
                          </a:solidFill>
                          <a:latin typeface="AvantGarde Bk BT"/>
                        </a:rPr>
                        <a:t> TOPLANTI SALONU KONTROL LİSTESİ </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hMerge="1">
                  <a:txBody>
                    <a:bodyPr/>
                    <a:lstStyle/>
                    <a:p>
                      <a:endParaRPr lang="tr-TR"/>
                    </a:p>
                  </a:txBody>
                  <a:tcPr/>
                </a:tc>
                <a:tc gridSpan="2">
                  <a:txBody>
                    <a:bodyPr/>
                    <a:lstStyle/>
                    <a:p>
                      <a:pPr algn="ctr" fontAlgn="ctr"/>
                      <a:r>
                        <a:rPr lang="tr-TR" sz="1200" b="0" i="0" u="none" strike="noStrike" dirty="0">
                          <a:solidFill>
                            <a:srgbClr val="000000"/>
                          </a:solidFill>
                          <a:latin typeface="AvantGarde Bk BT"/>
                        </a:rPr>
                        <a:t>Tarih </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fontAlgn="ctr"/>
                      <a:r>
                        <a:rPr lang="tr-TR" sz="1200" b="0" i="0" u="none" strike="noStrike" dirty="0">
                          <a:solidFill>
                            <a:srgbClr val="FFFFFF"/>
                          </a:solidFill>
                          <a:latin typeface="AvantGarde Bk BT"/>
                        </a:rPr>
                        <a:t>Form</a:t>
                      </a:r>
                      <a:br>
                        <a:rPr lang="tr-TR" sz="1200" b="0" i="0" u="none" strike="noStrike" dirty="0">
                          <a:solidFill>
                            <a:srgbClr val="FFFFFF"/>
                          </a:solidFill>
                          <a:latin typeface="AvantGarde Bk BT"/>
                        </a:rPr>
                      </a:br>
                      <a:r>
                        <a:rPr lang="tr-TR" sz="1200" b="0" i="0" u="none" strike="noStrike" dirty="0">
                          <a:solidFill>
                            <a:srgbClr val="FFFFFF"/>
                          </a:solidFill>
                          <a:latin typeface="AvantGarde Bk BT"/>
                        </a:rPr>
                        <a:t>No</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419230">
                <a:tc gridSpan="2" vMerge="1">
                  <a:txBody>
                    <a:bodyPr/>
                    <a:lstStyle/>
                    <a:p>
                      <a:endParaRPr lang="tr-TR"/>
                    </a:p>
                  </a:txBody>
                  <a:tcPr/>
                </a:tc>
                <a:tc hMerge="1" vMerge="1">
                  <a:txBody>
                    <a:bodyPr/>
                    <a:lstStyle/>
                    <a:p>
                      <a:endParaRPr lang="tr-TR"/>
                    </a:p>
                  </a:txBody>
                  <a:tcPr/>
                </a:tc>
                <a:tc gridSpan="2">
                  <a:txBody>
                    <a:bodyPr/>
                    <a:lstStyle/>
                    <a:p>
                      <a:pPr algn="ctr" fontAlgn="b"/>
                      <a:r>
                        <a:rPr lang="tr-TR" sz="1200" b="0" i="0" u="none" strike="noStrike" dirty="0">
                          <a:solidFill>
                            <a:srgbClr val="000000"/>
                          </a:solidFill>
                          <a:latin typeface="AvantGarde Bk BT"/>
                        </a:rPr>
                        <a:t>…../…../…….</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fontAlgn="ctr"/>
                      <a:r>
                        <a:rPr lang="tr-TR" sz="1600" b="1" i="0" u="none" strike="noStrike" dirty="0">
                          <a:solidFill>
                            <a:srgbClr val="FFFF00"/>
                          </a:solidFill>
                          <a:latin typeface="AvantGarde Bk BT"/>
                        </a:rPr>
                        <a:t>KL- 10</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776351">
                <a:tc>
                  <a:txBody>
                    <a:bodyPr/>
                    <a:lstStyle/>
                    <a:p>
                      <a:endParaRPr lang="tr-TR" sz="1800" dirty="0"/>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endParaRPr lang="tr-TR" sz="1800" dirty="0"/>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1" i="0" u="none" strike="noStrike" dirty="0" smtClean="0">
                          <a:solidFill>
                            <a:srgbClr val="C00000"/>
                          </a:solidFill>
                          <a:latin typeface="AvantGarde Bk BT"/>
                        </a:rPr>
                        <a:t>EVET</a:t>
                      </a:r>
                      <a:endParaRPr lang="tr-TR" sz="1200" b="1" i="0" u="none" strike="noStrike" dirty="0">
                        <a:solidFill>
                          <a:srgbClr val="C00000"/>
                        </a:solidFill>
                        <a:latin typeface="AvantGarde Bk BT"/>
                      </a:endParaRP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1" i="0" u="none" strike="noStrike" dirty="0" smtClean="0">
                          <a:solidFill>
                            <a:srgbClr val="C00000"/>
                          </a:solidFill>
                          <a:latin typeface="AvantGarde Bk BT"/>
                        </a:rPr>
                        <a:t>HAYIR</a:t>
                      </a:r>
                      <a:endParaRPr lang="tr-TR" sz="1200" b="1" i="0" u="none" strike="noStrike" dirty="0">
                        <a:solidFill>
                          <a:srgbClr val="C00000"/>
                        </a:solidFill>
                        <a:latin typeface="AvantGarde Bk BT"/>
                      </a:endParaRP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1" i="0" u="none" strike="noStrike" dirty="0">
                          <a:solidFill>
                            <a:srgbClr val="C00000"/>
                          </a:solidFill>
                          <a:latin typeface="AvantGarde Bk BT"/>
                        </a:rPr>
                        <a:t>GEREKLİ DEĞİL</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5811">
                <a:tc>
                  <a:txBody>
                    <a:bodyPr/>
                    <a:lstStyle/>
                    <a:p>
                      <a:pPr algn="ctr" fontAlgn="ctr"/>
                      <a:r>
                        <a:rPr lang="tr-TR" sz="1200" b="0" i="0" u="none" strike="noStrike" dirty="0">
                          <a:solidFill>
                            <a:srgbClr val="000000"/>
                          </a:solidFill>
                          <a:latin typeface="AvantGarde Bk BT"/>
                        </a:rPr>
                        <a:t>1</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latin typeface="AvantGarde Bk BT"/>
                        </a:rPr>
                        <a:t>Aydınlatma kumanda panosundaki açma kapama anahtarlarları ve şalterler çalışır </a:t>
                      </a:r>
                      <a:br>
                        <a:rPr lang="tr-TR" sz="1200" b="0" i="0" u="none" strike="noStrike" dirty="0">
                          <a:latin typeface="AvantGarde Bk BT"/>
                        </a:rPr>
                      </a:br>
                      <a:r>
                        <a:rPr lang="tr-TR" sz="1200" b="0" i="0" u="none" strike="noStrike" dirty="0">
                          <a:latin typeface="AvantGarde Bk BT"/>
                        </a:rPr>
                        <a:t>durumda mı ?</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latin typeface="AvantGarde Bk BT"/>
                        </a:rPr>
                        <a:t> </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rial Tur"/>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6622">
                <a:tc>
                  <a:txBody>
                    <a:bodyPr/>
                    <a:lstStyle/>
                    <a:p>
                      <a:pPr algn="ctr" fontAlgn="ctr"/>
                      <a:r>
                        <a:rPr lang="tr-TR" sz="1200" b="0" i="0" u="none" strike="noStrike" dirty="0">
                          <a:solidFill>
                            <a:srgbClr val="000000"/>
                          </a:solidFill>
                          <a:latin typeface="AvantGarde Bk BT"/>
                        </a:rPr>
                        <a:t>2</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latin typeface="AvantGarde Bk BT"/>
                        </a:rPr>
                        <a:t>Uzatma kablosu kullanımını gerektirmeyecek kadar sabit tesisat var mı ?</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rial Tur"/>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0541">
                <a:tc>
                  <a:txBody>
                    <a:bodyPr/>
                    <a:lstStyle/>
                    <a:p>
                      <a:pPr algn="ctr" fontAlgn="ctr"/>
                      <a:r>
                        <a:rPr lang="tr-TR" sz="1200" b="0" i="0" u="none" strike="noStrike" dirty="0">
                          <a:solidFill>
                            <a:srgbClr val="000000"/>
                          </a:solidFill>
                          <a:latin typeface="AvantGarde Bk BT"/>
                        </a:rPr>
                        <a:t>3</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latin typeface="AvantGarde Bk BT"/>
                        </a:rPr>
                        <a:t>Tüm elektrik anahtarları ve prizleri düzgün çalışıyor mu ?</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rial Tur"/>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0541">
                <a:tc>
                  <a:txBody>
                    <a:bodyPr/>
                    <a:lstStyle/>
                    <a:p>
                      <a:pPr algn="ctr" fontAlgn="ctr"/>
                      <a:r>
                        <a:rPr lang="tr-TR" sz="1200" b="0" i="0" u="none" strike="noStrike" dirty="0">
                          <a:solidFill>
                            <a:srgbClr val="000000"/>
                          </a:solidFill>
                          <a:latin typeface="AvantGarde Bk BT"/>
                        </a:rPr>
                        <a:t>4</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latin typeface="AvantGarde Bk BT"/>
                        </a:rPr>
                        <a:t>Yeterli sayıda elektrik prizi var mı ve görsel-işitsel cihazların kullanımı için uygun yerlerde mi?</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rial Tur"/>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0541">
                <a:tc>
                  <a:txBody>
                    <a:bodyPr/>
                    <a:lstStyle/>
                    <a:p>
                      <a:pPr algn="ctr" fontAlgn="ctr"/>
                      <a:r>
                        <a:rPr lang="tr-TR" sz="1200" b="0" i="0" u="none" strike="noStrike" dirty="0">
                          <a:solidFill>
                            <a:srgbClr val="000000"/>
                          </a:solidFill>
                          <a:latin typeface="AvantGarde Bk BT"/>
                        </a:rPr>
                        <a:t>5</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latin typeface="AvantGarde Bk BT"/>
                        </a:rPr>
                        <a:t>Toplantı salonunda havalandırma sistemi yeterli mi?</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rial Tur"/>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0541">
                <a:tc>
                  <a:txBody>
                    <a:bodyPr/>
                    <a:lstStyle/>
                    <a:p>
                      <a:pPr algn="ctr" fontAlgn="ctr"/>
                      <a:r>
                        <a:rPr lang="tr-TR" sz="1200" b="0" i="0" u="none" strike="noStrike" dirty="0">
                          <a:solidFill>
                            <a:srgbClr val="000000"/>
                          </a:solidFill>
                          <a:latin typeface="AvantGarde Bk BT"/>
                        </a:rPr>
                        <a:t>6</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latin typeface="AvantGarde Bk BT"/>
                        </a:rPr>
                        <a:t>Zemin, kaymaya, düşmeye karşı uygun malzemeden yapılmış mı?</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rial Tur"/>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0541">
                <a:tc>
                  <a:txBody>
                    <a:bodyPr/>
                    <a:lstStyle/>
                    <a:p>
                      <a:pPr algn="ctr" fontAlgn="ctr"/>
                      <a:r>
                        <a:rPr lang="tr-TR" sz="1200" b="0" i="0" u="none" strike="noStrike" dirty="0">
                          <a:solidFill>
                            <a:srgbClr val="000000"/>
                          </a:solidFill>
                          <a:latin typeface="AvantGarde Bk BT"/>
                        </a:rPr>
                        <a:t>7</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latin typeface="AvantGarde Bk BT"/>
                        </a:rPr>
                        <a:t>Aydınlatma sistemi yeterli mi ?</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rial Tur"/>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0541">
                <a:tc>
                  <a:txBody>
                    <a:bodyPr/>
                    <a:lstStyle/>
                    <a:p>
                      <a:pPr algn="ctr" fontAlgn="ctr"/>
                      <a:r>
                        <a:rPr lang="tr-TR" sz="1200" b="0" i="0" u="none" strike="noStrike" dirty="0">
                          <a:solidFill>
                            <a:srgbClr val="000000"/>
                          </a:solidFill>
                          <a:latin typeface="AvantGarde Bk BT"/>
                        </a:rPr>
                        <a:t>8</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latin typeface="AvantGarde Bk BT"/>
                        </a:rPr>
                        <a:t>Isıtma sistemi yeterli mi?</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rial Tur"/>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0541">
                <a:tc>
                  <a:txBody>
                    <a:bodyPr/>
                    <a:lstStyle/>
                    <a:p>
                      <a:pPr algn="ctr" fontAlgn="ctr"/>
                      <a:r>
                        <a:rPr lang="tr-TR" sz="1200" b="0" i="0" u="none" strike="noStrike" dirty="0">
                          <a:solidFill>
                            <a:srgbClr val="000000"/>
                          </a:solidFill>
                          <a:latin typeface="AvantGarde Bk BT"/>
                        </a:rPr>
                        <a:t>9</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pt-BR" sz="1200" b="0" i="0" u="none" strike="noStrike" dirty="0">
                          <a:latin typeface="AvantGarde Bk BT"/>
                        </a:rPr>
                        <a:t>Acil durum alarmı var mı ?</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rial Tur"/>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1594">
                <a:tc>
                  <a:txBody>
                    <a:bodyPr/>
                    <a:lstStyle/>
                    <a:p>
                      <a:pPr algn="ctr" fontAlgn="ctr"/>
                      <a:r>
                        <a:rPr lang="tr-TR" sz="1200" b="0" i="0" u="none" strike="noStrike" dirty="0">
                          <a:solidFill>
                            <a:srgbClr val="000000"/>
                          </a:solidFill>
                          <a:latin typeface="AvantGarde Bk BT"/>
                        </a:rPr>
                        <a:t>10</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latin typeface="AvantGarde Bk BT"/>
                        </a:rPr>
                        <a:t>Mevzuata uygun olarak acil çıkış kapısı var mı ?</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rial Tur"/>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0541">
                <a:tc>
                  <a:txBody>
                    <a:bodyPr/>
                    <a:lstStyle/>
                    <a:p>
                      <a:pPr algn="ctr" fontAlgn="ctr"/>
                      <a:r>
                        <a:rPr lang="tr-TR" sz="1200" b="0" i="0" u="none" strike="noStrike" dirty="0">
                          <a:solidFill>
                            <a:srgbClr val="000000"/>
                          </a:solidFill>
                          <a:latin typeface="AvantGarde Bk BT"/>
                        </a:rPr>
                        <a:t>11</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latin typeface="AvantGarde Bk BT"/>
                        </a:rPr>
                        <a:t>Acil çıkış yönlendirme levhaları asılmış mı?</a:t>
                      </a:r>
                    </a:p>
                  </a:txBody>
                  <a:tcPr marL="7300" marR="7300"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vantGarde Bk BT"/>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00000"/>
                          </a:solidFill>
                          <a:latin typeface="Arial Tur"/>
                        </a:rPr>
                        <a:t> </a:t>
                      </a:r>
                    </a:p>
                  </a:txBody>
                  <a:tcPr marL="7300" marR="7300" marT="7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Başlık 3"/>
          <p:cNvSpPr>
            <a:spLocks noGrp="1"/>
          </p:cNvSpPr>
          <p:nvPr>
            <p:ph type="title"/>
          </p:nvPr>
        </p:nvSpPr>
        <p:spPr>
          <a:xfrm>
            <a:off x="971600" y="0"/>
            <a:ext cx="7712968" cy="857232"/>
          </a:xfrm>
        </p:spPr>
        <p:txBody>
          <a:bodyPr anchor="ctr">
            <a:noAutofit/>
          </a:bodyPr>
          <a:lstStyle/>
          <a:p>
            <a:pPr algn="l"/>
            <a:r>
              <a:rPr lang="tr-TR" sz="4000" b="1" dirty="0" smtClean="0">
                <a:solidFill>
                  <a:schemeClr val="bg1"/>
                </a:solidFill>
                <a:ea typeface="Times New Roman"/>
              </a:rPr>
              <a:t>RİSK DEĞERLENDİRİLMESİ</a:t>
            </a:r>
            <a:endParaRPr lang="tr-TR" sz="4000" dirty="0" smtClean="0">
              <a:solidFill>
                <a:schemeClr val="bg1"/>
              </a:solidFill>
              <a:ea typeface="Times New Roman"/>
            </a:endParaRPr>
          </a:p>
        </p:txBody>
      </p:sp>
    </p:spTree>
    <p:extLst>
      <p:ext uri="{BB962C8B-B14F-4D97-AF65-F5344CB8AC3E}">
        <p14:creationId xmlns:p14="http://schemas.microsoft.com/office/powerpoint/2010/main" val="1446978058"/>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2928934"/>
            <a:ext cx="7772400" cy="1362075"/>
          </a:xfrm>
        </p:spPr>
        <p:txBody>
          <a:bodyPr>
            <a:normAutofit fontScale="90000"/>
          </a:bodyPr>
          <a:lstStyle/>
          <a:p>
            <a:r>
              <a:rPr lang="tr-TR" dirty="0" smtClean="0"/>
              <a:t/>
            </a:r>
            <a:br>
              <a:rPr lang="tr-TR" dirty="0" smtClean="0"/>
            </a:br>
            <a:r>
              <a:rPr lang="tr-TR" dirty="0" smtClean="0"/>
              <a:t/>
            </a:r>
            <a:br>
              <a:rPr lang="tr-TR" dirty="0" smtClean="0"/>
            </a:br>
            <a:endParaRPr lang="tr-TR" dirty="0"/>
          </a:p>
        </p:txBody>
      </p:sp>
      <p:sp>
        <p:nvSpPr>
          <p:cNvPr id="4" name="3 Slayt Numarası Yer Tutucusu"/>
          <p:cNvSpPr>
            <a:spLocks noGrp="1"/>
          </p:cNvSpPr>
          <p:nvPr>
            <p:ph type="sldNum" sz="quarter" idx="12"/>
          </p:nvPr>
        </p:nvSpPr>
        <p:spPr/>
        <p:txBody>
          <a:bodyPr/>
          <a:lstStyle/>
          <a:p>
            <a:pPr>
              <a:defRPr/>
            </a:pPr>
            <a:fld id="{9F0178FD-9409-459C-8CA5-AF6C14833749}" type="slidenum">
              <a:rPr lang="tr-TR" smtClean="0"/>
              <a:pPr>
                <a:defRPr/>
              </a:pPr>
              <a:t>23</a:t>
            </a:fld>
            <a:endParaRPr lang="tr-TR" dirty="0"/>
          </a:p>
        </p:txBody>
      </p:sp>
      <p:sp>
        <p:nvSpPr>
          <p:cNvPr id="5" name="Başlık 3"/>
          <p:cNvSpPr txBox="1">
            <a:spLocks/>
          </p:cNvSpPr>
          <p:nvPr/>
        </p:nvSpPr>
        <p:spPr>
          <a:xfrm>
            <a:off x="971600" y="0"/>
            <a:ext cx="7712968" cy="857232"/>
          </a:xfrm>
          <a:prstGeom prst="rect">
            <a:avLst/>
          </a:prstGeom>
        </p:spPr>
        <p:txBody>
          <a:bodyPr vert="horz" lIns="91440" tIns="45720" rIns="91440" bIns="45720" rtlCol="0" anchor="ctr">
            <a:noAutofit/>
          </a:bodyPr>
          <a:lstStyle/>
          <a:p>
            <a:r>
              <a:rPr lang="tr-TR" sz="3200" b="1" dirty="0" smtClean="0">
                <a:solidFill>
                  <a:schemeClr val="bg1"/>
                </a:solidFill>
              </a:rPr>
              <a:t>RİSK DEĞERLENDİRMESİ NASIL YAPILACAK ?</a:t>
            </a:r>
            <a:endParaRPr lang="tr-TR" sz="3200" dirty="0">
              <a:solidFill>
                <a:schemeClr val="bg1"/>
              </a:solidFill>
            </a:endParaRPr>
          </a:p>
        </p:txBody>
      </p:sp>
      <p:sp>
        <p:nvSpPr>
          <p:cNvPr id="7" name="Başlık 3"/>
          <p:cNvSpPr txBox="1">
            <a:spLocks/>
          </p:cNvSpPr>
          <p:nvPr/>
        </p:nvSpPr>
        <p:spPr>
          <a:xfrm>
            <a:off x="754950" y="1916832"/>
            <a:ext cx="7929618" cy="135732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Times New Roman"/>
                <a:cs typeface="+mj-cs"/>
              </a:rPr>
              <a:t>ADIM ADIM</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Times New Roman"/>
                <a:cs typeface="+mj-cs"/>
              </a:rPr>
              <a:t>RİSK DEĞERLENDİRİLMESİ</a:t>
            </a:r>
            <a:endParaRPr kumimoji="0" lang="tr-TR" sz="4400" b="0"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Times New Roman"/>
              <a:cs typeface="+mj-cs"/>
            </a:endParaRPr>
          </a:p>
        </p:txBody>
      </p:sp>
    </p:spTree>
    <p:extLst>
      <p:ext uri="{BB962C8B-B14F-4D97-AF65-F5344CB8AC3E}">
        <p14:creationId xmlns:p14="http://schemas.microsoft.com/office/powerpoint/2010/main" val="10419794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İçerik Yer Tutucusu"/>
          <p:cNvGraphicFramePr>
            <a:graphicFrameLocks noGrp="1"/>
          </p:cNvGraphicFramePr>
          <p:nvPr>
            <p:ph idx="1"/>
          </p:nvPr>
        </p:nvGraphicFramePr>
        <p:xfrm>
          <a:off x="142876" y="1071546"/>
          <a:ext cx="8858280"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pPr>
              <a:defRPr/>
            </a:pPr>
            <a:fld id="{BFBD28D4-B858-461B-98A6-6BB81566EBAB}" type="slidenum">
              <a:rPr lang="en-US"/>
              <a:pPr>
                <a:defRPr/>
              </a:pPr>
              <a:t>24</a:t>
            </a:fld>
            <a:endParaRPr lang="en-US"/>
          </a:p>
        </p:txBody>
      </p:sp>
      <p:sp>
        <p:nvSpPr>
          <p:cNvPr id="7" name="Başlık 3"/>
          <p:cNvSpPr txBox="1">
            <a:spLocks/>
          </p:cNvSpPr>
          <p:nvPr/>
        </p:nvSpPr>
        <p:spPr>
          <a:xfrm>
            <a:off x="971600" y="0"/>
            <a:ext cx="7712968" cy="857232"/>
          </a:xfrm>
          <a:prstGeom prst="rect">
            <a:avLst/>
          </a:prstGeom>
        </p:spPr>
        <p:txBody>
          <a:bodyPr vert="horz" lIns="91440" tIns="45720" rIns="91440" bIns="45720" rtlCol="0" anchor="ctr">
            <a:noAutofit/>
          </a:bodyPr>
          <a:lstStyle/>
          <a:p>
            <a:pPr lvl="0">
              <a:spcBef>
                <a:spcPct val="0"/>
              </a:spcBef>
              <a:defRPr/>
            </a:pPr>
            <a:r>
              <a:rPr kumimoji="0" lang="tr-TR" sz="4000" b="1" i="0" u="none" strike="noStrike" kern="1200" cap="none" spc="0" normalizeH="0" baseline="0" noProof="0" dirty="0" smtClean="0">
                <a:ln>
                  <a:noFill/>
                </a:ln>
                <a:solidFill>
                  <a:schemeClr val="bg1"/>
                </a:solidFill>
                <a:effectLst/>
                <a:uLnTx/>
                <a:uFillTx/>
                <a:latin typeface="+mj-lt"/>
                <a:ea typeface="Times New Roman"/>
                <a:cs typeface="+mj-cs"/>
              </a:rPr>
              <a:t>RİSK</a:t>
            </a:r>
            <a:r>
              <a:rPr lang="tr-TR" sz="4000" b="1" dirty="0" smtClean="0">
                <a:solidFill>
                  <a:schemeClr val="bg1"/>
                </a:solidFill>
                <a:latin typeface="+mj-lt"/>
                <a:ea typeface="Times New Roman"/>
                <a:cs typeface="+mj-cs"/>
              </a:rPr>
              <a:t> DEĞERLENDİRMESİ ADIMLARI</a:t>
            </a:r>
          </a:p>
        </p:txBody>
      </p:sp>
    </p:spTree>
    <p:extLst>
      <p:ext uri="{BB962C8B-B14F-4D97-AF65-F5344CB8AC3E}">
        <p14:creationId xmlns:p14="http://schemas.microsoft.com/office/powerpoint/2010/main" val="1032336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İçerik Yer Tutucusu"/>
          <p:cNvGraphicFramePr>
            <a:graphicFrameLocks noGrp="1"/>
          </p:cNvGraphicFramePr>
          <p:nvPr>
            <p:ph idx="1"/>
          </p:nvPr>
        </p:nvGraphicFramePr>
        <p:xfrm>
          <a:off x="214282" y="1071546"/>
          <a:ext cx="8786874"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pPr>
              <a:defRPr/>
            </a:pPr>
            <a:fld id="{BFBD28D4-B858-461B-98A6-6BB81566EBAB}" type="slidenum">
              <a:rPr lang="en-US"/>
              <a:pPr>
                <a:defRPr/>
              </a:pPr>
              <a:t>25</a:t>
            </a:fld>
            <a:endParaRPr lang="en-US"/>
          </a:p>
        </p:txBody>
      </p:sp>
      <p:sp>
        <p:nvSpPr>
          <p:cNvPr id="10" name="Başlık 3"/>
          <p:cNvSpPr txBox="1">
            <a:spLocks/>
          </p:cNvSpPr>
          <p:nvPr/>
        </p:nvSpPr>
        <p:spPr>
          <a:xfrm>
            <a:off x="971600" y="0"/>
            <a:ext cx="7712968" cy="857232"/>
          </a:xfrm>
          <a:prstGeom prst="rect">
            <a:avLst/>
          </a:prstGeom>
        </p:spPr>
        <p:txBody>
          <a:bodyPr vert="horz" lIns="91440" tIns="45720" rIns="91440" bIns="45720" rtlCol="0" anchor="ctr">
            <a:noAutofit/>
          </a:bodyPr>
          <a:lstStyle/>
          <a:p>
            <a:pPr lvl="0">
              <a:spcBef>
                <a:spcPct val="0"/>
              </a:spcBef>
              <a:defRPr/>
            </a:pPr>
            <a:r>
              <a:rPr kumimoji="0" lang="tr-TR" sz="4000" b="1" i="0" u="none" strike="noStrike" kern="1200" cap="none" spc="0" normalizeH="0" baseline="0" noProof="0" dirty="0" smtClean="0">
                <a:ln>
                  <a:noFill/>
                </a:ln>
                <a:solidFill>
                  <a:schemeClr val="bg1"/>
                </a:solidFill>
                <a:effectLst/>
                <a:uLnTx/>
                <a:uFillTx/>
                <a:latin typeface="+mj-lt"/>
                <a:ea typeface="Times New Roman"/>
                <a:cs typeface="+mj-cs"/>
              </a:rPr>
              <a:t>RİSK</a:t>
            </a:r>
            <a:r>
              <a:rPr lang="tr-TR" sz="4000" b="1" dirty="0" smtClean="0">
                <a:solidFill>
                  <a:schemeClr val="bg1"/>
                </a:solidFill>
                <a:latin typeface="+mj-lt"/>
                <a:ea typeface="Times New Roman"/>
                <a:cs typeface="+mj-cs"/>
              </a:rPr>
              <a:t> DEĞERLENDİRMESİ ADIMLARI</a:t>
            </a:r>
          </a:p>
        </p:txBody>
      </p:sp>
    </p:spTree>
    <p:extLst>
      <p:ext uri="{BB962C8B-B14F-4D97-AF65-F5344CB8AC3E}">
        <p14:creationId xmlns:p14="http://schemas.microsoft.com/office/powerpoint/2010/main" val="26965703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285720" y="1857364"/>
          <a:ext cx="8572561" cy="4781560"/>
        </p:xfrm>
        <a:graphic>
          <a:graphicData uri="http://schemas.openxmlformats.org/drawingml/2006/table">
            <a:tbl>
              <a:tblPr firstRow="1" bandRow="1">
                <a:tableStyleId>{5C22544A-7EE6-4342-B048-85BDC9FD1C3A}</a:tableStyleId>
              </a:tblPr>
              <a:tblGrid>
                <a:gridCol w="1639968"/>
                <a:gridCol w="2459952"/>
                <a:gridCol w="4472641"/>
              </a:tblGrid>
              <a:tr h="928695">
                <a:tc>
                  <a:txBody>
                    <a:bodyPr/>
                    <a:lstStyle/>
                    <a:p>
                      <a:pPr algn="ctr"/>
                      <a:r>
                        <a:rPr lang="tr-TR" dirty="0" smtClean="0"/>
                        <a:t>Tehlike</a:t>
                      </a:r>
                      <a:r>
                        <a:rPr lang="tr-TR" baseline="0" dirty="0" smtClean="0"/>
                        <a:t> Alanı/Ortamı</a:t>
                      </a:r>
                      <a:endParaRPr lang="tr-TR" dirty="0" smtClean="0"/>
                    </a:p>
                    <a:p>
                      <a:pPr algn="ctr"/>
                      <a:r>
                        <a:rPr lang="tr-TR" sz="2000" dirty="0" smtClean="0"/>
                        <a:t>SINIFLAR</a:t>
                      </a:r>
                      <a:endParaRPr lang="tr-TR" dirty="0"/>
                    </a:p>
                  </a:txBody>
                  <a:tcPr anchor="ctr"/>
                </a:tc>
                <a:tc>
                  <a:txBody>
                    <a:bodyPr/>
                    <a:lstStyle/>
                    <a:p>
                      <a:pPr algn="ctr"/>
                      <a:r>
                        <a:rPr lang="tr-TR" dirty="0" smtClean="0"/>
                        <a:t>Risk Altındaki Personel</a:t>
                      </a:r>
                    </a:p>
                    <a:p>
                      <a:pPr algn="ctr"/>
                      <a:r>
                        <a:rPr lang="tr-TR" dirty="0" smtClean="0"/>
                        <a:t> </a:t>
                      </a:r>
                      <a:r>
                        <a:rPr lang="tr-TR" sz="2000" dirty="0" smtClean="0"/>
                        <a:t>ÖĞRENCİLER</a:t>
                      </a:r>
                      <a:r>
                        <a:rPr lang="tr-TR" sz="2000" baseline="0" dirty="0" smtClean="0"/>
                        <a:t> ve ÖĞRETMENLER</a:t>
                      </a:r>
                      <a:r>
                        <a:rPr lang="tr-TR" sz="2000" dirty="0" smtClean="0"/>
                        <a:t> </a:t>
                      </a:r>
                      <a:endParaRPr lang="tr-TR" dirty="0"/>
                    </a:p>
                  </a:txBody>
                  <a:tcPr anchor="ctr"/>
                </a:tc>
                <a:tc>
                  <a:txBody>
                    <a:bodyPr/>
                    <a:lstStyle/>
                    <a:p>
                      <a:pPr algn="ctr"/>
                      <a:r>
                        <a:rPr lang="tr-TR" sz="4400" dirty="0" smtClean="0"/>
                        <a:t>RİSK</a:t>
                      </a:r>
                      <a:endParaRPr lang="tr-TR" dirty="0"/>
                    </a:p>
                  </a:txBody>
                  <a:tcPr anchor="ctr"/>
                </a:tc>
              </a:tr>
              <a:tr h="381962">
                <a:tc gridSpan="2">
                  <a:txBody>
                    <a:bodyPr/>
                    <a:lstStyle/>
                    <a:p>
                      <a:r>
                        <a:rPr lang="tr-TR" sz="2000" b="1" dirty="0" smtClean="0"/>
                        <a:t>Hasarlı zemin </a:t>
                      </a:r>
                      <a:endParaRPr lang="tr-TR" sz="2000" b="1" dirty="0"/>
                    </a:p>
                  </a:txBody>
                  <a:tcPr/>
                </a:tc>
                <a:tc hMerge="1">
                  <a:txBody>
                    <a:bodyPr/>
                    <a:lstStyle/>
                    <a:p>
                      <a:endParaRPr lang="tr-TR"/>
                    </a:p>
                  </a:txBody>
                  <a:tcPr/>
                </a:tc>
                <a:tc>
                  <a:txBody>
                    <a:bodyPr/>
                    <a:lstStyle/>
                    <a:p>
                      <a:r>
                        <a:rPr lang="tr-TR" sz="2000" b="1" dirty="0" smtClean="0"/>
                        <a:t>Kayma, takılma, düşme yaralanma </a:t>
                      </a:r>
                      <a:endParaRPr lang="tr-TR" sz="2000" b="1" dirty="0"/>
                    </a:p>
                  </a:txBody>
                  <a:tcPr/>
                </a:tc>
              </a:tr>
              <a:tr h="381962">
                <a:tc gridSpan="2">
                  <a:txBody>
                    <a:bodyPr/>
                    <a:lstStyle/>
                    <a:p>
                      <a:r>
                        <a:rPr lang="tr-TR" sz="2000" b="1" dirty="0" smtClean="0"/>
                        <a:t>Sıvı Dökülmeleri</a:t>
                      </a:r>
                      <a:endParaRPr lang="tr-TR" sz="2000" b="1" dirty="0"/>
                    </a:p>
                  </a:txBody>
                  <a:tcPr/>
                </a:tc>
                <a:tc hMerge="1">
                  <a:txBody>
                    <a:bodyPr/>
                    <a:lstStyle/>
                    <a:p>
                      <a:endParaRPr lang="tr-TR"/>
                    </a:p>
                  </a:txBody>
                  <a:tcPr/>
                </a:tc>
                <a:tc>
                  <a:txBody>
                    <a:bodyPr/>
                    <a:lstStyle/>
                    <a:p>
                      <a:r>
                        <a:rPr lang="tr-TR" sz="2000" b="1" dirty="0" smtClean="0"/>
                        <a:t>Kayma, düşme yaralanma </a:t>
                      </a:r>
                      <a:endParaRPr lang="tr-TR" sz="2000" b="1" dirty="0"/>
                    </a:p>
                  </a:txBody>
                  <a:tcPr/>
                </a:tc>
              </a:tr>
              <a:tr h="628664">
                <a:tc gridSpan="2">
                  <a:txBody>
                    <a:bodyPr/>
                    <a:lstStyle/>
                    <a:p>
                      <a:r>
                        <a:rPr lang="tr-TR" sz="2000" b="1" dirty="0" smtClean="0"/>
                        <a:t>Uzatma Kablolar </a:t>
                      </a:r>
                      <a:endParaRPr lang="tr-TR" sz="2000" b="1" dirty="0"/>
                    </a:p>
                  </a:txBody>
                  <a:tcPr/>
                </a:tc>
                <a:tc hMerge="1">
                  <a:txBody>
                    <a:bodyPr/>
                    <a:lstStyle/>
                    <a:p>
                      <a:endParaRPr lang="tr-TR"/>
                    </a:p>
                  </a:txBody>
                  <a:tcPr/>
                </a:tc>
                <a:tc>
                  <a:txBody>
                    <a:bodyPr/>
                    <a:lstStyle/>
                    <a:p>
                      <a:r>
                        <a:rPr lang="tr-TR" sz="2000" b="1" dirty="0" smtClean="0"/>
                        <a:t>Takılma, düşme yaralanma Elektrik çarpması </a:t>
                      </a:r>
                      <a:endParaRPr lang="tr-TR" sz="2000" b="1" dirty="0"/>
                    </a:p>
                  </a:txBody>
                  <a:tcPr/>
                </a:tc>
              </a:tr>
              <a:tr h="656282">
                <a:tc gridSpan="2">
                  <a:txBody>
                    <a:bodyPr/>
                    <a:lstStyle/>
                    <a:p>
                      <a:r>
                        <a:rPr lang="tr-TR" sz="2000" b="1" dirty="0" smtClean="0"/>
                        <a:t>Elektrik ekipmanları/soketler, Diğer elektrikli ekipmanlar</a:t>
                      </a:r>
                      <a:endParaRPr lang="tr-TR" sz="2000" b="1" dirty="0"/>
                    </a:p>
                  </a:txBody>
                  <a:tcPr/>
                </a:tc>
                <a:tc hMerge="1">
                  <a:txBody>
                    <a:bodyPr/>
                    <a:lstStyle/>
                    <a:p>
                      <a:endParaRPr lang="tr-TR"/>
                    </a:p>
                  </a:txBody>
                  <a:tcPr/>
                </a:tc>
                <a:tc>
                  <a:txBody>
                    <a:bodyPr/>
                    <a:lstStyle/>
                    <a:p>
                      <a:r>
                        <a:rPr lang="tr-TR" sz="2000" b="1" dirty="0" smtClean="0"/>
                        <a:t>Elektrik çarpması</a:t>
                      </a:r>
                      <a:endParaRPr lang="tr-TR" sz="2000" b="1" dirty="0"/>
                    </a:p>
                  </a:txBody>
                  <a:tcPr/>
                </a:tc>
              </a:tr>
              <a:tr h="422920">
                <a:tc gridSpan="2">
                  <a:txBody>
                    <a:bodyPr/>
                    <a:lstStyle/>
                    <a:p>
                      <a:r>
                        <a:rPr lang="tr-TR" sz="2000" b="1" dirty="0" smtClean="0"/>
                        <a:t>Sıcak radyatörler /ısıtıcılar</a:t>
                      </a:r>
                      <a:endParaRPr lang="tr-TR" sz="2000" b="1" dirty="0"/>
                    </a:p>
                  </a:txBody>
                  <a:tcPr/>
                </a:tc>
                <a:tc hMerge="1">
                  <a:txBody>
                    <a:bodyPr/>
                    <a:lstStyle/>
                    <a:p>
                      <a:endParaRPr lang="tr-TR"/>
                    </a:p>
                  </a:txBody>
                  <a:tcPr/>
                </a:tc>
                <a:tc>
                  <a:txBody>
                    <a:bodyPr/>
                    <a:lstStyle/>
                    <a:p>
                      <a:r>
                        <a:rPr lang="tr-TR" sz="2000" b="1" dirty="0" smtClean="0"/>
                        <a:t>Yanma/yaralanma </a:t>
                      </a:r>
                      <a:endParaRPr lang="tr-TR" sz="2000" b="1" dirty="0"/>
                    </a:p>
                  </a:txBody>
                  <a:tcPr/>
                </a:tc>
              </a:tr>
              <a:tr h="396240">
                <a:tc gridSpan="2">
                  <a:txBody>
                    <a:bodyPr/>
                    <a:lstStyle/>
                    <a:p>
                      <a:r>
                        <a:rPr lang="tr-TR" sz="2000" b="1" dirty="0" smtClean="0"/>
                        <a:t>Açık pencereler </a:t>
                      </a:r>
                      <a:endParaRPr lang="tr-TR" sz="2000" b="1" dirty="0"/>
                    </a:p>
                  </a:txBody>
                  <a:tcPr/>
                </a:tc>
                <a:tc hMerge="1">
                  <a:txBody>
                    <a:bodyPr/>
                    <a:lstStyle/>
                    <a:p>
                      <a:endParaRPr lang="tr-TR"/>
                    </a:p>
                  </a:txBody>
                  <a:tcPr/>
                </a:tc>
                <a:tc>
                  <a:txBody>
                    <a:bodyPr/>
                    <a:lstStyle/>
                    <a:p>
                      <a:r>
                        <a:rPr lang="tr-TR" sz="2000" b="1" dirty="0" smtClean="0"/>
                        <a:t>Düşme</a:t>
                      </a:r>
                      <a:endParaRPr lang="tr-TR" sz="2000" b="1" dirty="0"/>
                    </a:p>
                  </a:txBody>
                  <a:tcPr/>
                </a:tc>
              </a:tr>
              <a:tr h="396240">
                <a:tc gridSpan="2">
                  <a:txBody>
                    <a:bodyPr/>
                    <a:lstStyle/>
                    <a:p>
                      <a:r>
                        <a:rPr lang="tr-TR" sz="2000" b="1" dirty="0" smtClean="0"/>
                        <a:t>Sıralar</a:t>
                      </a:r>
                      <a:endParaRPr lang="tr-TR" sz="2000" b="1" dirty="0"/>
                    </a:p>
                  </a:txBody>
                  <a:tcPr/>
                </a:tc>
                <a:tc hMerge="1">
                  <a:txBody>
                    <a:bodyPr/>
                    <a:lstStyle/>
                    <a:p>
                      <a:endParaRPr lang="tr-TR"/>
                    </a:p>
                  </a:txBody>
                  <a:tcPr/>
                </a:tc>
                <a:tc>
                  <a:txBody>
                    <a:bodyPr/>
                    <a:lstStyle/>
                    <a:p>
                      <a:r>
                        <a:rPr lang="tr-TR" sz="2000" b="1" dirty="0" smtClean="0"/>
                        <a:t>Çarparak yaralanma, Düşme, Takılma</a:t>
                      </a:r>
                      <a:endParaRPr lang="tr-TR" sz="2000" b="1" dirty="0"/>
                    </a:p>
                  </a:txBody>
                  <a:tcPr/>
                </a:tc>
              </a:tr>
              <a:tr h="357214">
                <a:tc gridSpan="2">
                  <a:txBody>
                    <a:bodyPr/>
                    <a:lstStyle/>
                    <a:p>
                      <a:r>
                        <a:rPr lang="tr-TR" sz="2000" b="1" dirty="0" smtClean="0"/>
                        <a:t>Tehlikeli maddeler </a:t>
                      </a:r>
                      <a:endParaRPr lang="tr-TR" sz="2000" b="1" dirty="0"/>
                    </a:p>
                  </a:txBody>
                  <a:tcPr/>
                </a:tc>
                <a:tc hMerge="1">
                  <a:txBody>
                    <a:bodyPr/>
                    <a:lstStyle/>
                    <a:p>
                      <a:endParaRPr lang="tr-TR"/>
                    </a:p>
                  </a:txBody>
                  <a:tcPr/>
                </a:tc>
                <a:tc>
                  <a:txBody>
                    <a:bodyPr/>
                    <a:lstStyle/>
                    <a:p>
                      <a:r>
                        <a:rPr lang="tr-TR" sz="2000" b="1" dirty="0" smtClean="0"/>
                        <a:t>Zehirlenme, Hastalanma</a:t>
                      </a:r>
                      <a:endParaRPr lang="tr-TR" sz="2000" b="1" dirty="0"/>
                    </a:p>
                  </a:txBody>
                  <a:tcPr/>
                </a:tc>
              </a:tr>
            </a:tbl>
          </a:graphicData>
        </a:graphic>
      </p:graphicFrame>
      <p:sp>
        <p:nvSpPr>
          <p:cNvPr id="5" name="Başlık 3"/>
          <p:cNvSpPr txBox="1">
            <a:spLocks/>
          </p:cNvSpPr>
          <p:nvPr/>
        </p:nvSpPr>
        <p:spPr>
          <a:xfrm>
            <a:off x="714348" y="428604"/>
            <a:ext cx="7572428" cy="1357322"/>
          </a:xfrm>
          <a:prstGeom prst="rect">
            <a:avLst/>
          </a:prstGeom>
        </p:spPr>
        <p:txBody>
          <a:bodyPr vert="horz" lIns="91440" tIns="45720" rIns="91440" bIns="45720" rtlCol="0" anchor="ctr">
            <a:noAutofit/>
          </a:bodyPr>
          <a:lstStyle/>
          <a:p>
            <a:pPr lvl="0">
              <a:spcBef>
                <a:spcPct val="0"/>
              </a:spcBef>
              <a:defRPr/>
            </a:pPr>
            <a:r>
              <a:rPr lang="tr-TR" sz="3200" b="1" dirty="0" smtClean="0">
                <a:solidFill>
                  <a:srgbClr val="FF0000"/>
                </a:solidFill>
                <a:effectLst>
                  <a:outerShdw blurRad="38100" dist="38100" dir="2700000" algn="tl">
                    <a:srgbClr val="000000">
                      <a:alpha val="43137"/>
                    </a:srgbClr>
                  </a:outerShdw>
                </a:effectLst>
                <a:latin typeface="Calibri" pitchFamily="34" charset="0"/>
                <a:ea typeface="Times New Roman"/>
                <a:cs typeface="Calibri" pitchFamily="34" charset="0"/>
              </a:rPr>
              <a:t>Risk Değerlendirme Adımları – 6.Adım</a:t>
            </a:r>
            <a:endParaRPr lang="tr-TR" sz="3200" dirty="0" smtClean="0">
              <a:solidFill>
                <a:srgbClr val="FF0000"/>
              </a:solidFill>
              <a:effectLst>
                <a:outerShdw blurRad="38100" dist="38100" dir="2700000" algn="tl">
                  <a:srgbClr val="000000">
                    <a:alpha val="43137"/>
                  </a:srgbClr>
                </a:outerShdw>
              </a:effectLst>
              <a:latin typeface="Calibri" pitchFamily="34" charset="0"/>
              <a:ea typeface="Times New Roman"/>
              <a:cs typeface="Calibri" pitchFamily="34" charset="0"/>
            </a:endParaRPr>
          </a:p>
        </p:txBody>
      </p:sp>
      <p:pic>
        <p:nvPicPr>
          <p:cNvPr id="6" name="7 Resim"/>
          <p:cNvPicPr>
            <a:picLocks noChangeAspect="1" noChangeArrowheads="1"/>
          </p:cNvPicPr>
          <p:nvPr/>
        </p:nvPicPr>
        <p:blipFill>
          <a:blip r:embed="rId2"/>
          <a:srcRect/>
          <a:stretch>
            <a:fillRect/>
          </a:stretch>
        </p:blipFill>
        <p:spPr bwMode="auto">
          <a:xfrm>
            <a:off x="7358063" y="142875"/>
            <a:ext cx="1428750" cy="1357313"/>
          </a:xfrm>
          <a:prstGeom prst="rect">
            <a:avLst/>
          </a:prstGeom>
          <a:noFill/>
          <a:ln w="9525">
            <a:noFill/>
            <a:miter lim="800000"/>
            <a:headEnd/>
            <a:tailEnd/>
          </a:ln>
        </p:spPr>
      </p:pic>
    </p:spTree>
    <p:extLst>
      <p:ext uri="{BB962C8B-B14F-4D97-AF65-F5344CB8AC3E}">
        <p14:creationId xmlns:p14="http://schemas.microsoft.com/office/powerpoint/2010/main" val="3329842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285720" y="2214554"/>
          <a:ext cx="4143405" cy="3816570"/>
        </p:xfrm>
        <a:graphic>
          <a:graphicData uri="http://schemas.openxmlformats.org/drawingml/2006/table">
            <a:tbl>
              <a:tblPr firstRow="1" bandRow="1">
                <a:tableStyleId>{5C22544A-7EE6-4342-B048-85BDC9FD1C3A}</a:tableStyleId>
              </a:tblPr>
              <a:tblGrid>
                <a:gridCol w="1381135"/>
                <a:gridCol w="1381135"/>
                <a:gridCol w="1381135"/>
              </a:tblGrid>
              <a:tr h="580434">
                <a:tc gridSpan="3">
                  <a:txBody>
                    <a:bodyPr/>
                    <a:lstStyle/>
                    <a:p>
                      <a:pPr algn="ctr"/>
                      <a:r>
                        <a:rPr lang="tr-TR" b="1" dirty="0" smtClean="0"/>
                        <a:t>OLASILIK </a:t>
                      </a:r>
                    </a:p>
                    <a:p>
                      <a:pPr algn="ctr"/>
                      <a:r>
                        <a:rPr lang="tr-TR" b="1" dirty="0" smtClean="0"/>
                        <a:t>Ortaya çıkma olasılığı Frekans için derecelendirme</a:t>
                      </a:r>
                      <a:r>
                        <a:rPr lang="tr-TR" b="1" baseline="0" dirty="0" smtClean="0"/>
                        <a:t> basamakları</a:t>
                      </a:r>
                      <a:endParaRPr lang="tr-TR" b="1" dirty="0"/>
                    </a:p>
                  </a:txBody>
                  <a:tcPr anchor="ctr"/>
                </a:tc>
                <a:tc hMerge="1">
                  <a:txBody>
                    <a:bodyPr/>
                    <a:lstStyle/>
                    <a:p>
                      <a:pPr algn="ctr"/>
                      <a:endParaRPr lang="tr-TR" b="1" dirty="0"/>
                    </a:p>
                  </a:txBody>
                  <a:tcPr anchor="ctr"/>
                </a:tc>
                <a:tc hMerge="1">
                  <a:txBody>
                    <a:bodyPr/>
                    <a:lstStyle/>
                    <a:p>
                      <a:pPr algn="ctr"/>
                      <a:endParaRPr lang="tr-TR" b="1" dirty="0"/>
                    </a:p>
                  </a:txBody>
                  <a:tcPr anchor="ctr"/>
                </a:tc>
              </a:tr>
              <a:tr h="580434">
                <a:tc>
                  <a:txBody>
                    <a:bodyPr/>
                    <a:lstStyle/>
                    <a:p>
                      <a:pPr algn="ctr"/>
                      <a:r>
                        <a:rPr lang="tr-TR" dirty="0" smtClean="0"/>
                        <a:t>Çok Yüksek</a:t>
                      </a:r>
                    </a:p>
                  </a:txBody>
                  <a:tcPr anchor="ctr">
                    <a:solidFill>
                      <a:srgbClr val="FF0000"/>
                    </a:solidFill>
                  </a:tcPr>
                </a:tc>
                <a:tc>
                  <a:txBody>
                    <a:bodyPr/>
                    <a:lstStyle/>
                    <a:p>
                      <a:pPr algn="ctr"/>
                      <a:r>
                        <a:rPr lang="tr-TR" dirty="0" smtClean="0"/>
                        <a:t>5</a:t>
                      </a:r>
                      <a:endParaRPr lang="tr-TR" dirty="0"/>
                    </a:p>
                  </a:txBody>
                  <a:tcPr anchor="ctr">
                    <a:solidFill>
                      <a:srgbClr val="FF0000"/>
                    </a:solidFill>
                  </a:tcPr>
                </a:tc>
                <a:tc>
                  <a:txBody>
                    <a:bodyPr/>
                    <a:lstStyle/>
                    <a:p>
                      <a:pPr algn="ctr"/>
                      <a:r>
                        <a:rPr lang="tr-TR" dirty="0" smtClean="0"/>
                        <a:t>Her gün</a:t>
                      </a:r>
                      <a:endParaRPr lang="tr-TR" dirty="0"/>
                    </a:p>
                  </a:txBody>
                  <a:tcPr anchor="ctr">
                    <a:solidFill>
                      <a:srgbClr val="FF0000"/>
                    </a:solidFill>
                  </a:tcPr>
                </a:tc>
              </a:tr>
              <a:tr h="580434">
                <a:tc>
                  <a:txBody>
                    <a:bodyPr/>
                    <a:lstStyle/>
                    <a:p>
                      <a:pPr algn="ctr"/>
                      <a:r>
                        <a:rPr lang="tr-TR" dirty="0" smtClean="0"/>
                        <a:t>Yüksek</a:t>
                      </a:r>
                    </a:p>
                  </a:txBody>
                  <a:tcPr anchor="ctr">
                    <a:solidFill>
                      <a:schemeClr val="accent2">
                        <a:lumMod val="60000"/>
                        <a:lumOff val="40000"/>
                      </a:schemeClr>
                    </a:solidFill>
                  </a:tcPr>
                </a:tc>
                <a:tc>
                  <a:txBody>
                    <a:bodyPr/>
                    <a:lstStyle/>
                    <a:p>
                      <a:pPr algn="ctr"/>
                      <a:r>
                        <a:rPr lang="tr-TR" dirty="0" smtClean="0"/>
                        <a:t>4</a:t>
                      </a:r>
                      <a:endParaRPr lang="tr-TR" dirty="0"/>
                    </a:p>
                  </a:txBody>
                  <a:tcPr anchor="ctr">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Haftada bir</a:t>
                      </a:r>
                    </a:p>
                  </a:txBody>
                  <a:tcPr anchor="ctr">
                    <a:solidFill>
                      <a:schemeClr val="accent2">
                        <a:lumMod val="60000"/>
                        <a:lumOff val="40000"/>
                      </a:schemeClr>
                    </a:solidFill>
                  </a:tcPr>
                </a:tc>
              </a:tr>
              <a:tr h="580434">
                <a:tc>
                  <a:txBody>
                    <a:bodyPr/>
                    <a:lstStyle/>
                    <a:p>
                      <a:pPr algn="ctr"/>
                      <a:r>
                        <a:rPr lang="tr-TR" dirty="0" smtClean="0"/>
                        <a:t>Orta</a:t>
                      </a:r>
                    </a:p>
                  </a:txBody>
                  <a:tcPr anchor="ctr">
                    <a:solidFill>
                      <a:srgbClr val="FFFF00"/>
                    </a:solidFill>
                  </a:tcPr>
                </a:tc>
                <a:tc>
                  <a:txBody>
                    <a:bodyPr/>
                    <a:lstStyle/>
                    <a:p>
                      <a:pPr algn="ctr"/>
                      <a:r>
                        <a:rPr lang="tr-TR" dirty="0" smtClean="0"/>
                        <a:t>3</a:t>
                      </a:r>
                      <a:endParaRPr lang="tr-TR" dirty="0"/>
                    </a:p>
                  </a:txBody>
                  <a:tcPr anchor="ctr">
                    <a:solidFill>
                      <a:srgbClr val="FFFF00"/>
                    </a:solidFill>
                  </a:tcPr>
                </a:tc>
                <a:tc>
                  <a:txBody>
                    <a:bodyPr/>
                    <a:lstStyle/>
                    <a:p>
                      <a:pPr algn="ctr"/>
                      <a:r>
                        <a:rPr lang="tr-TR" dirty="0" smtClean="0"/>
                        <a:t>Ayda bir</a:t>
                      </a:r>
                      <a:endParaRPr lang="tr-TR" dirty="0"/>
                    </a:p>
                  </a:txBody>
                  <a:tcPr anchor="ctr">
                    <a:solidFill>
                      <a:srgbClr val="FFFF00"/>
                    </a:solidFill>
                  </a:tcPr>
                </a:tc>
              </a:tr>
              <a:tr h="580434">
                <a:tc>
                  <a:txBody>
                    <a:bodyPr/>
                    <a:lstStyle/>
                    <a:p>
                      <a:pPr algn="ctr"/>
                      <a:r>
                        <a:rPr lang="tr-TR" dirty="0" smtClean="0"/>
                        <a:t>Küçük</a:t>
                      </a:r>
                    </a:p>
                  </a:txBody>
                  <a:tcPr anchor="ctr">
                    <a:solidFill>
                      <a:schemeClr val="accent3">
                        <a:lumMod val="60000"/>
                        <a:lumOff val="40000"/>
                      </a:schemeClr>
                    </a:solidFill>
                  </a:tcPr>
                </a:tc>
                <a:tc>
                  <a:txBody>
                    <a:bodyPr/>
                    <a:lstStyle/>
                    <a:p>
                      <a:pPr algn="ctr"/>
                      <a:r>
                        <a:rPr lang="tr-TR" dirty="0" smtClean="0"/>
                        <a:t>2</a:t>
                      </a:r>
                      <a:endParaRPr lang="tr-TR" dirty="0"/>
                    </a:p>
                  </a:txBody>
                  <a:tcPr anchor="ct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Üç</a:t>
                      </a:r>
                      <a:r>
                        <a:rPr lang="tr-TR" baseline="0" dirty="0" smtClean="0"/>
                        <a:t> ayda bir</a:t>
                      </a:r>
                      <a:endParaRPr lang="tr-TR" dirty="0" smtClean="0"/>
                    </a:p>
                  </a:txBody>
                  <a:tcPr anchor="ctr">
                    <a:solidFill>
                      <a:schemeClr val="accent3">
                        <a:lumMod val="60000"/>
                        <a:lumOff val="40000"/>
                      </a:schemeClr>
                    </a:solidFill>
                  </a:tcPr>
                </a:tc>
              </a:tr>
              <a:tr h="580434">
                <a:tc>
                  <a:txBody>
                    <a:bodyPr/>
                    <a:lstStyle/>
                    <a:p>
                      <a:pPr algn="ctr"/>
                      <a:r>
                        <a:rPr lang="tr-TR" dirty="0" smtClean="0"/>
                        <a:t>Çok Düşük</a:t>
                      </a:r>
                    </a:p>
                  </a:txBody>
                  <a:tcPr anchor="ctr">
                    <a:solidFill>
                      <a:srgbClr val="00B050"/>
                    </a:solidFill>
                  </a:tcPr>
                </a:tc>
                <a:tc>
                  <a:txBody>
                    <a:bodyPr/>
                    <a:lstStyle/>
                    <a:p>
                      <a:pPr algn="ctr"/>
                      <a:r>
                        <a:rPr lang="tr-TR" dirty="0" smtClean="0"/>
                        <a:t>1</a:t>
                      </a:r>
                      <a:endParaRPr lang="tr-TR" dirty="0"/>
                    </a:p>
                  </a:txBody>
                  <a:tcPr anchor="ctr">
                    <a:solidFill>
                      <a:srgbClr val="00B050"/>
                    </a:solidFill>
                  </a:tcPr>
                </a:tc>
                <a:tc>
                  <a:txBody>
                    <a:bodyPr/>
                    <a:lstStyle/>
                    <a:p>
                      <a:pPr algn="ctr"/>
                      <a:r>
                        <a:rPr lang="tr-TR" dirty="0" smtClean="0"/>
                        <a:t>Yılda bir</a:t>
                      </a:r>
                      <a:endParaRPr lang="tr-TR" dirty="0"/>
                    </a:p>
                  </a:txBody>
                  <a:tcPr anchor="ctr">
                    <a:solidFill>
                      <a:srgbClr val="00B050"/>
                    </a:solidFill>
                  </a:tcPr>
                </a:tc>
              </a:tr>
            </a:tbl>
          </a:graphicData>
        </a:graphic>
      </p:graphicFrame>
      <p:pic>
        <p:nvPicPr>
          <p:cNvPr id="115714" name="Picture 2"/>
          <p:cNvPicPr>
            <a:picLocks noChangeAspect="1" noChangeArrowheads="1"/>
          </p:cNvPicPr>
          <p:nvPr/>
        </p:nvPicPr>
        <p:blipFill>
          <a:blip r:embed="rId2"/>
          <a:srcRect/>
          <a:stretch>
            <a:fillRect/>
          </a:stretch>
        </p:blipFill>
        <p:spPr bwMode="auto">
          <a:xfrm>
            <a:off x="1714480" y="1071546"/>
            <a:ext cx="5583154" cy="1143008"/>
          </a:xfrm>
          <a:prstGeom prst="rect">
            <a:avLst/>
          </a:prstGeom>
          <a:noFill/>
          <a:ln w="9525">
            <a:noFill/>
            <a:miter lim="800000"/>
            <a:headEnd/>
            <a:tailEnd/>
          </a:ln>
          <a:effectLst/>
        </p:spPr>
      </p:pic>
      <p:graphicFrame>
        <p:nvGraphicFramePr>
          <p:cNvPr id="7" name="6 Tablo"/>
          <p:cNvGraphicFramePr>
            <a:graphicFrameLocks noGrp="1"/>
          </p:cNvGraphicFramePr>
          <p:nvPr/>
        </p:nvGraphicFramePr>
        <p:xfrm>
          <a:off x="4714875" y="2163302"/>
          <a:ext cx="4286250" cy="4541133"/>
        </p:xfrm>
        <a:graphic>
          <a:graphicData uri="http://schemas.openxmlformats.org/drawingml/2006/table">
            <a:tbl>
              <a:tblPr firstRow="1" bandRow="1">
                <a:tableStyleId>{5C22544A-7EE6-4342-B048-85BDC9FD1C3A}</a:tableStyleId>
              </a:tblPr>
              <a:tblGrid>
                <a:gridCol w="1071571"/>
                <a:gridCol w="857256"/>
                <a:gridCol w="2357423"/>
              </a:tblGrid>
              <a:tr h="479880">
                <a:tc gridSpan="3">
                  <a:txBody>
                    <a:bodyPr/>
                    <a:lstStyle/>
                    <a:p>
                      <a:pPr algn="ctr"/>
                      <a:r>
                        <a:rPr lang="tr-TR" b="1" dirty="0" smtClean="0"/>
                        <a:t>ŞİDDET</a:t>
                      </a:r>
                      <a:endParaRPr lang="tr-TR" b="1" dirty="0"/>
                    </a:p>
                  </a:txBody>
                  <a:tcPr anchor="ctr"/>
                </a:tc>
                <a:tc hMerge="1">
                  <a:txBody>
                    <a:bodyPr/>
                    <a:lstStyle/>
                    <a:p>
                      <a:endParaRPr lang="tr-TR"/>
                    </a:p>
                  </a:txBody>
                  <a:tcPr/>
                </a:tc>
                <a:tc hMerge="1">
                  <a:txBody>
                    <a:bodyPr/>
                    <a:lstStyle/>
                    <a:p>
                      <a:pPr algn="ctr"/>
                      <a:endParaRPr lang="tr-TR" b="1" dirty="0"/>
                    </a:p>
                  </a:txBody>
                  <a:tcPr anchor="ctr"/>
                </a:tc>
              </a:tr>
              <a:tr h="571504">
                <a:tc gridSpan="2">
                  <a:txBody>
                    <a:bodyPr/>
                    <a:lstStyle/>
                    <a:p>
                      <a:pPr algn="ctr"/>
                      <a:r>
                        <a:rPr lang="tr-TR" b="1" dirty="0" smtClean="0"/>
                        <a:t>DERECELENDİRME</a:t>
                      </a:r>
                      <a:endParaRPr lang="tr-TR" b="1" dirty="0"/>
                    </a:p>
                  </a:txBody>
                  <a:tcPr anchor="ctr"/>
                </a:tc>
                <a:tc hMerge="1">
                  <a:txBody>
                    <a:bodyPr/>
                    <a:lstStyle/>
                    <a:p>
                      <a:pPr algn="ctr"/>
                      <a:endParaRPr lang="tr-TR" b="1" dirty="0"/>
                    </a:p>
                  </a:txBody>
                  <a:tcPr anchor="ctr"/>
                </a:tc>
                <a:tc>
                  <a:txBody>
                    <a:bodyPr/>
                    <a:lstStyle/>
                    <a:p>
                      <a:pPr algn="ctr"/>
                      <a:r>
                        <a:rPr lang="tr-TR" b="1" dirty="0" smtClean="0"/>
                        <a:t>SONUC</a:t>
                      </a:r>
                      <a:endParaRPr lang="tr-TR" b="1" dirty="0"/>
                    </a:p>
                  </a:txBody>
                  <a:tcPr anchor="ctr"/>
                </a:tc>
              </a:tr>
              <a:tr h="619668">
                <a:tc>
                  <a:txBody>
                    <a:bodyPr/>
                    <a:lstStyle/>
                    <a:p>
                      <a:pPr algn="ctr"/>
                      <a:r>
                        <a:rPr lang="tr-TR" dirty="0" smtClean="0"/>
                        <a:t>Çok Ciddi</a:t>
                      </a:r>
                    </a:p>
                  </a:txBody>
                  <a:tcPr anchor="ctr"/>
                </a:tc>
                <a:tc>
                  <a:txBody>
                    <a:bodyPr/>
                    <a:lstStyle/>
                    <a:p>
                      <a:pPr algn="ctr"/>
                      <a:r>
                        <a:rPr lang="tr-TR" dirty="0" smtClean="0"/>
                        <a:t>5</a:t>
                      </a:r>
                      <a:endParaRPr lang="tr-TR" dirty="0"/>
                    </a:p>
                  </a:txBody>
                  <a:tcPr anchor="ctr"/>
                </a:tc>
                <a:tc>
                  <a:txBody>
                    <a:bodyPr/>
                    <a:lstStyle/>
                    <a:p>
                      <a:pPr algn="ctr"/>
                      <a:r>
                        <a:rPr lang="tr-TR" dirty="0" smtClean="0"/>
                        <a:t>Birden çok ölüm, </a:t>
                      </a:r>
                    </a:p>
                    <a:p>
                      <a:pPr algn="ctr"/>
                      <a:r>
                        <a:rPr lang="tr-TR" dirty="0" smtClean="0"/>
                        <a:t>Sürekli iş görmezlik</a:t>
                      </a:r>
                      <a:endParaRPr lang="tr-TR" dirty="0"/>
                    </a:p>
                  </a:txBody>
                  <a:tcPr anchor="ctr"/>
                </a:tc>
              </a:tr>
              <a:tr h="619668">
                <a:tc>
                  <a:txBody>
                    <a:bodyPr/>
                    <a:lstStyle/>
                    <a:p>
                      <a:pPr algn="ctr"/>
                      <a:r>
                        <a:rPr lang="tr-TR" dirty="0" smtClean="0"/>
                        <a:t>Ciddi</a:t>
                      </a:r>
                    </a:p>
                  </a:txBody>
                  <a:tcPr anchor="ctr"/>
                </a:tc>
                <a:tc>
                  <a:txBody>
                    <a:bodyPr/>
                    <a:lstStyle/>
                    <a:p>
                      <a:pPr algn="ctr"/>
                      <a:r>
                        <a:rPr lang="tr-TR" dirty="0" smtClean="0"/>
                        <a:t>4</a:t>
                      </a:r>
                      <a:endParaRPr lang="tr-T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Ölüm, Ciddi Yaralanma</a:t>
                      </a:r>
                      <a:r>
                        <a:rPr lang="tr-TR" baseline="0" dirty="0" smtClean="0"/>
                        <a:t> Meslek hastalığı</a:t>
                      </a:r>
                      <a:endParaRPr lang="tr-TR" dirty="0" smtClean="0"/>
                    </a:p>
                  </a:txBody>
                  <a:tcPr anchor="ctr"/>
                </a:tc>
              </a:tr>
              <a:tr h="619668">
                <a:tc>
                  <a:txBody>
                    <a:bodyPr/>
                    <a:lstStyle/>
                    <a:p>
                      <a:pPr algn="ctr"/>
                      <a:r>
                        <a:rPr lang="tr-TR" dirty="0" smtClean="0"/>
                        <a:t>Orta</a:t>
                      </a:r>
                    </a:p>
                  </a:txBody>
                  <a:tcPr anchor="ctr"/>
                </a:tc>
                <a:tc>
                  <a:txBody>
                    <a:bodyPr/>
                    <a:lstStyle/>
                    <a:p>
                      <a:pPr algn="ctr"/>
                      <a:r>
                        <a:rPr lang="tr-TR" dirty="0" smtClean="0"/>
                        <a:t>3</a:t>
                      </a:r>
                      <a:endParaRPr lang="tr-TR" dirty="0"/>
                    </a:p>
                  </a:txBody>
                  <a:tcPr anchor="ctr"/>
                </a:tc>
                <a:tc>
                  <a:txBody>
                    <a:bodyPr/>
                    <a:lstStyle/>
                    <a:p>
                      <a:pPr algn="ctr"/>
                      <a:r>
                        <a:rPr lang="tr-TR" dirty="0" smtClean="0"/>
                        <a:t>Hafif yaralanma </a:t>
                      </a:r>
                    </a:p>
                    <a:p>
                      <a:pPr algn="ctr"/>
                      <a:r>
                        <a:rPr lang="tr-TR" dirty="0" smtClean="0"/>
                        <a:t>Tedavi gerektirir</a:t>
                      </a:r>
                      <a:endParaRPr lang="tr-TR" dirty="0"/>
                    </a:p>
                  </a:txBody>
                  <a:tcPr anchor="ctr"/>
                </a:tc>
              </a:tr>
              <a:tr h="619668">
                <a:tc>
                  <a:txBody>
                    <a:bodyPr/>
                    <a:lstStyle/>
                    <a:p>
                      <a:pPr algn="ctr"/>
                      <a:r>
                        <a:rPr lang="tr-TR" dirty="0" smtClean="0"/>
                        <a:t>Hafif</a:t>
                      </a:r>
                    </a:p>
                  </a:txBody>
                  <a:tcPr anchor="ctr"/>
                </a:tc>
                <a:tc>
                  <a:txBody>
                    <a:bodyPr/>
                    <a:lstStyle/>
                    <a:p>
                      <a:pPr algn="ctr"/>
                      <a:r>
                        <a:rPr lang="tr-TR" dirty="0" smtClean="0"/>
                        <a:t>2</a:t>
                      </a:r>
                      <a:endParaRPr lang="tr-TR" dirty="0"/>
                    </a:p>
                  </a:txBody>
                  <a:tcPr anchor="ctr"/>
                </a:tc>
                <a:tc>
                  <a:txBody>
                    <a:bodyPr/>
                    <a:lstStyle/>
                    <a:p>
                      <a:pPr algn="ctr"/>
                      <a:r>
                        <a:rPr lang="tr-TR" dirty="0" smtClean="0"/>
                        <a:t>İş Günü Kaybı Yok İlkyardım gerektiren</a:t>
                      </a:r>
                      <a:endParaRPr lang="tr-TR" dirty="0"/>
                    </a:p>
                  </a:txBody>
                  <a:tcPr anchor="ctr"/>
                </a:tc>
              </a:tr>
              <a:tr h="929429">
                <a:tc>
                  <a:txBody>
                    <a:bodyPr/>
                    <a:lstStyle/>
                    <a:p>
                      <a:pPr algn="ctr"/>
                      <a:r>
                        <a:rPr lang="tr-TR" dirty="0" smtClean="0"/>
                        <a:t>Çok Hafif</a:t>
                      </a:r>
                    </a:p>
                  </a:txBody>
                  <a:tcPr anchor="ctr"/>
                </a:tc>
                <a:tc>
                  <a:txBody>
                    <a:bodyPr/>
                    <a:lstStyle/>
                    <a:p>
                      <a:pPr algn="ctr"/>
                      <a:r>
                        <a:rPr lang="tr-TR" dirty="0" smtClean="0"/>
                        <a:t>1</a:t>
                      </a:r>
                      <a:endParaRPr lang="tr-TR" dirty="0"/>
                    </a:p>
                  </a:txBody>
                  <a:tcPr anchor="ctr"/>
                </a:tc>
                <a:tc>
                  <a:txBody>
                    <a:bodyPr/>
                    <a:lstStyle/>
                    <a:p>
                      <a:pPr algn="ctr"/>
                      <a:r>
                        <a:rPr lang="tr-TR" dirty="0" smtClean="0"/>
                        <a:t>İş Saati Kaybı Yok</a:t>
                      </a:r>
                    </a:p>
                    <a:p>
                      <a:pPr algn="ctr"/>
                      <a:r>
                        <a:rPr lang="tr-TR" dirty="0" smtClean="0"/>
                        <a:t>Yardım gerektiren</a:t>
                      </a:r>
                      <a:endParaRPr lang="tr-TR" dirty="0"/>
                    </a:p>
                  </a:txBody>
                  <a:tcPr anchor="ctr"/>
                </a:tc>
              </a:tr>
            </a:tbl>
          </a:graphicData>
        </a:graphic>
      </p:graphicFrame>
      <p:sp>
        <p:nvSpPr>
          <p:cNvPr id="5" name="Başlık 3"/>
          <p:cNvSpPr txBox="1">
            <a:spLocks/>
          </p:cNvSpPr>
          <p:nvPr/>
        </p:nvSpPr>
        <p:spPr>
          <a:xfrm>
            <a:off x="714348" y="0"/>
            <a:ext cx="7572428" cy="1357322"/>
          </a:xfrm>
          <a:prstGeom prst="rect">
            <a:avLst/>
          </a:prstGeom>
        </p:spPr>
        <p:txBody>
          <a:bodyPr vert="horz" lIns="91440" tIns="45720" rIns="91440" bIns="45720" rtlCol="0" anchor="ctr">
            <a:noAutofit/>
          </a:bodyPr>
          <a:lstStyle/>
          <a:p>
            <a:pPr lvl="0">
              <a:spcBef>
                <a:spcPct val="0"/>
              </a:spcBef>
              <a:defRPr/>
            </a:pPr>
            <a:r>
              <a:rPr lang="tr-TR" sz="3200" b="1" dirty="0" smtClean="0">
                <a:solidFill>
                  <a:srgbClr val="FF0000"/>
                </a:solidFill>
                <a:effectLst>
                  <a:outerShdw blurRad="38100" dist="38100" dir="2700000" algn="tl">
                    <a:srgbClr val="000000">
                      <a:alpha val="43137"/>
                    </a:srgbClr>
                  </a:outerShdw>
                </a:effectLst>
                <a:latin typeface="Calibri" pitchFamily="34" charset="0"/>
                <a:ea typeface="Times New Roman"/>
                <a:cs typeface="Calibri" pitchFamily="34" charset="0"/>
              </a:rPr>
              <a:t>Risk Değerlendirme Adımları – 7.Adım</a:t>
            </a:r>
            <a:endParaRPr lang="tr-TR" sz="3200" dirty="0" smtClean="0">
              <a:solidFill>
                <a:srgbClr val="FF0000"/>
              </a:solidFill>
              <a:effectLst>
                <a:outerShdw blurRad="38100" dist="38100" dir="2700000" algn="tl">
                  <a:srgbClr val="000000">
                    <a:alpha val="43137"/>
                  </a:srgbClr>
                </a:outerShdw>
              </a:effectLst>
              <a:latin typeface="Calibri" pitchFamily="34" charset="0"/>
              <a:ea typeface="Times New Roman"/>
              <a:cs typeface="Calibri" pitchFamily="34" charset="0"/>
            </a:endParaRPr>
          </a:p>
        </p:txBody>
      </p:sp>
    </p:spTree>
    <p:extLst>
      <p:ext uri="{BB962C8B-B14F-4D97-AF65-F5344CB8AC3E}">
        <p14:creationId xmlns:p14="http://schemas.microsoft.com/office/powerpoint/2010/main" val="121403359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9F0178FD-9409-459C-8CA5-AF6C14833749}" type="slidenum">
              <a:rPr lang="tr-TR" smtClean="0"/>
              <a:pPr>
                <a:defRPr/>
              </a:pPr>
              <a:t>28</a:t>
            </a:fld>
            <a:endParaRPr lang="tr-TR" dirty="0"/>
          </a:p>
        </p:txBody>
      </p:sp>
      <p:sp>
        <p:nvSpPr>
          <p:cNvPr id="6" name="5 Dikdörtgen"/>
          <p:cNvSpPr/>
          <p:nvPr/>
        </p:nvSpPr>
        <p:spPr>
          <a:xfrm>
            <a:off x="142844" y="1059404"/>
            <a:ext cx="8786874" cy="461665"/>
          </a:xfrm>
          <a:prstGeom prst="rect">
            <a:avLst/>
          </a:prstGeom>
        </p:spPr>
        <p:txBody>
          <a:bodyPr wrap="square">
            <a:spAutoFit/>
          </a:bodyPr>
          <a:lstStyle/>
          <a:p>
            <a:r>
              <a:rPr lang="tr-TR" sz="2400" b="1" dirty="0" smtClean="0">
                <a:latin typeface="Calibri" pitchFamily="34" charset="0"/>
              </a:rPr>
              <a:t>RİSKLERİN 5X5 MATRİSE GÖRE DERECELENDİRMESİ YAPILIR.</a:t>
            </a:r>
            <a:endParaRPr lang="tr-TR" sz="2400" b="1" dirty="0">
              <a:latin typeface="Calibri" pitchFamily="34" charset="0"/>
            </a:endParaRPr>
          </a:p>
        </p:txBody>
      </p:sp>
      <p:graphicFrame>
        <p:nvGraphicFramePr>
          <p:cNvPr id="7" name="6 Tablo"/>
          <p:cNvGraphicFramePr>
            <a:graphicFrameLocks noGrp="1"/>
          </p:cNvGraphicFramePr>
          <p:nvPr/>
        </p:nvGraphicFramePr>
        <p:xfrm>
          <a:off x="571472" y="1643050"/>
          <a:ext cx="7929618" cy="5001348"/>
        </p:xfrm>
        <a:graphic>
          <a:graphicData uri="http://schemas.openxmlformats.org/drawingml/2006/table">
            <a:tbl>
              <a:tblPr firstRow="1" bandRow="1">
                <a:tableStyleId>{5C22544A-7EE6-4342-B048-85BDC9FD1C3A}</a:tableStyleId>
              </a:tblPr>
              <a:tblGrid>
                <a:gridCol w="1321603"/>
                <a:gridCol w="1321603"/>
                <a:gridCol w="1321603"/>
                <a:gridCol w="1321603"/>
                <a:gridCol w="1321603"/>
                <a:gridCol w="1321603"/>
              </a:tblGrid>
              <a:tr h="580434">
                <a:tc>
                  <a:txBody>
                    <a:bodyPr/>
                    <a:lstStyle/>
                    <a:p>
                      <a:endParaRPr lang="tr-TR" dirty="0"/>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tc>
                  <a:txBody>
                    <a:bodyPr/>
                    <a:lstStyle/>
                    <a:p>
                      <a:endParaRPr lang="tr-TR"/>
                    </a:p>
                  </a:txBody>
                  <a:tcPr anchor="ctr"/>
                </a:tc>
              </a:tr>
              <a:tr h="580434">
                <a:tc rowSpan="2">
                  <a:txBody>
                    <a:bodyPr/>
                    <a:lstStyle/>
                    <a:p>
                      <a:pPr algn="ctr"/>
                      <a:r>
                        <a:rPr lang="tr-TR" b="1" dirty="0" smtClean="0"/>
                        <a:t>OLASILIK</a:t>
                      </a:r>
                      <a:endParaRPr lang="tr-TR" b="1" dirty="0"/>
                    </a:p>
                  </a:txBody>
                  <a:tcPr anchor="ctr"/>
                </a:tc>
                <a:tc gridSpan="5">
                  <a:txBody>
                    <a:bodyPr/>
                    <a:lstStyle/>
                    <a:p>
                      <a:pPr algn="ctr"/>
                      <a:r>
                        <a:rPr lang="tr-TR" sz="2800" b="1" dirty="0" smtClean="0"/>
                        <a:t>ŞİDDET</a:t>
                      </a:r>
                      <a:endParaRPr lang="tr-TR" b="1" dirty="0"/>
                    </a:p>
                  </a:txBody>
                  <a:tcPr anchor="ctr"/>
                </a:tc>
                <a:tc hMerge="1">
                  <a:txBody>
                    <a:bodyPr/>
                    <a:lstStyle/>
                    <a:p>
                      <a:endParaRPr lang="tr-TR" dirty="0"/>
                    </a:p>
                  </a:txBody>
                  <a:tcPr anchor="ctr"/>
                </a:tc>
                <a:tc hMerge="1">
                  <a:txBody>
                    <a:bodyPr/>
                    <a:lstStyle/>
                    <a:p>
                      <a:endParaRPr lang="tr-TR" dirty="0"/>
                    </a:p>
                  </a:txBody>
                  <a:tcPr anchor="ctr"/>
                </a:tc>
                <a:tc hMerge="1">
                  <a:txBody>
                    <a:bodyPr/>
                    <a:lstStyle/>
                    <a:p>
                      <a:endParaRPr lang="tr-TR" dirty="0"/>
                    </a:p>
                  </a:txBody>
                  <a:tcPr anchor="ctr"/>
                </a:tc>
                <a:tc hMerge="1">
                  <a:txBody>
                    <a:bodyPr/>
                    <a:lstStyle/>
                    <a:p>
                      <a:endParaRPr lang="tr-TR" dirty="0"/>
                    </a:p>
                  </a:txBody>
                  <a:tcPr anchor="ctr"/>
                </a:tc>
              </a:tr>
              <a:tr h="580434">
                <a:tc vMerge="1">
                  <a:txBody>
                    <a:bodyPr/>
                    <a:lstStyle/>
                    <a:p>
                      <a:pPr algn="ctr"/>
                      <a:endParaRPr lang="tr-TR" b="1" dirty="0"/>
                    </a:p>
                  </a:txBody>
                  <a:tcPr anchor="ctr"/>
                </a:tc>
                <a:tc>
                  <a:txBody>
                    <a:bodyPr/>
                    <a:lstStyle/>
                    <a:p>
                      <a:pPr algn="ctr"/>
                      <a:r>
                        <a:rPr lang="tr-TR" dirty="0" smtClean="0"/>
                        <a:t>Çok Ciddi</a:t>
                      </a:r>
                    </a:p>
                    <a:p>
                      <a:pPr algn="ctr"/>
                      <a:r>
                        <a:rPr lang="tr-TR" dirty="0" smtClean="0"/>
                        <a:t>5</a:t>
                      </a:r>
                      <a:endParaRPr lang="tr-TR" dirty="0"/>
                    </a:p>
                  </a:txBody>
                  <a:tcPr anchor="ctr"/>
                </a:tc>
                <a:tc>
                  <a:txBody>
                    <a:bodyPr/>
                    <a:lstStyle/>
                    <a:p>
                      <a:pPr algn="ctr"/>
                      <a:r>
                        <a:rPr lang="tr-TR" dirty="0" smtClean="0"/>
                        <a:t>Ciddi</a:t>
                      </a:r>
                    </a:p>
                    <a:p>
                      <a:pPr algn="ctr"/>
                      <a:r>
                        <a:rPr lang="tr-TR" dirty="0" smtClean="0"/>
                        <a:t>4</a:t>
                      </a:r>
                      <a:endParaRPr lang="tr-TR" dirty="0"/>
                    </a:p>
                  </a:txBody>
                  <a:tcPr anchor="ctr"/>
                </a:tc>
                <a:tc>
                  <a:txBody>
                    <a:bodyPr/>
                    <a:lstStyle/>
                    <a:p>
                      <a:pPr algn="ctr"/>
                      <a:r>
                        <a:rPr lang="tr-TR" dirty="0" smtClean="0"/>
                        <a:t>Orta</a:t>
                      </a:r>
                    </a:p>
                    <a:p>
                      <a:pPr algn="ctr"/>
                      <a:r>
                        <a:rPr lang="tr-TR" dirty="0" smtClean="0"/>
                        <a:t>3</a:t>
                      </a:r>
                      <a:endParaRPr lang="tr-TR" dirty="0"/>
                    </a:p>
                  </a:txBody>
                  <a:tcPr anchor="ctr"/>
                </a:tc>
                <a:tc>
                  <a:txBody>
                    <a:bodyPr/>
                    <a:lstStyle/>
                    <a:p>
                      <a:pPr algn="ctr"/>
                      <a:r>
                        <a:rPr lang="tr-TR" dirty="0" smtClean="0"/>
                        <a:t>Hafif</a:t>
                      </a:r>
                    </a:p>
                    <a:p>
                      <a:pPr algn="ctr"/>
                      <a:r>
                        <a:rPr lang="tr-TR" dirty="0" smtClean="0"/>
                        <a:t>2</a:t>
                      </a:r>
                      <a:endParaRPr lang="tr-TR" dirty="0"/>
                    </a:p>
                  </a:txBody>
                  <a:tcPr anchor="ctr"/>
                </a:tc>
                <a:tc>
                  <a:txBody>
                    <a:bodyPr/>
                    <a:lstStyle/>
                    <a:p>
                      <a:pPr algn="ctr"/>
                      <a:r>
                        <a:rPr lang="tr-TR" dirty="0" smtClean="0"/>
                        <a:t>Çok Hafif</a:t>
                      </a:r>
                    </a:p>
                    <a:p>
                      <a:pPr algn="ctr"/>
                      <a:r>
                        <a:rPr lang="tr-TR" dirty="0" smtClean="0"/>
                        <a:t>1</a:t>
                      </a:r>
                      <a:endParaRPr lang="tr-TR" dirty="0"/>
                    </a:p>
                  </a:txBody>
                  <a:tcPr anchor="ctr"/>
                </a:tc>
              </a:tr>
              <a:tr h="580434">
                <a:tc>
                  <a:txBody>
                    <a:bodyPr/>
                    <a:lstStyle/>
                    <a:p>
                      <a:pPr algn="ctr"/>
                      <a:r>
                        <a:rPr lang="tr-TR" dirty="0" smtClean="0"/>
                        <a:t>Çok Yüksek</a:t>
                      </a:r>
                    </a:p>
                    <a:p>
                      <a:pPr algn="ctr"/>
                      <a:r>
                        <a:rPr lang="tr-TR" dirty="0" smtClean="0"/>
                        <a:t>5</a:t>
                      </a:r>
                      <a:endParaRPr lang="tr-TR" dirty="0"/>
                    </a:p>
                  </a:txBody>
                  <a:tcPr anchor="ctr"/>
                </a:tc>
                <a:tc>
                  <a:txBody>
                    <a:bodyPr/>
                    <a:lstStyle/>
                    <a:p>
                      <a:pPr algn="ctr"/>
                      <a:r>
                        <a:rPr lang="tr-TR" b="1" dirty="0" smtClean="0"/>
                        <a:t>YÜKSEK</a:t>
                      </a:r>
                    </a:p>
                    <a:p>
                      <a:pPr algn="ctr"/>
                      <a:r>
                        <a:rPr lang="tr-TR" b="1" dirty="0" smtClean="0"/>
                        <a:t>25</a:t>
                      </a:r>
                      <a:endParaRPr lang="tr-TR" b="1" dirty="0"/>
                    </a:p>
                  </a:txBody>
                  <a:tcPr anchor="ctr">
                    <a:solidFill>
                      <a:srgbClr val="FF0000"/>
                    </a:solidFill>
                  </a:tcPr>
                </a:tc>
                <a:tc>
                  <a:txBody>
                    <a:bodyPr/>
                    <a:lstStyle/>
                    <a:p>
                      <a:pPr algn="ctr"/>
                      <a:r>
                        <a:rPr lang="tr-TR" b="1" dirty="0" smtClean="0"/>
                        <a:t>YÜKSEK</a:t>
                      </a:r>
                    </a:p>
                    <a:p>
                      <a:pPr algn="ctr"/>
                      <a:r>
                        <a:rPr lang="tr-TR" b="1" dirty="0" smtClean="0"/>
                        <a:t>20</a:t>
                      </a:r>
                      <a:endParaRPr lang="tr-TR" b="1" dirty="0"/>
                    </a:p>
                  </a:txBody>
                  <a:tcPr anchor="ctr">
                    <a:solidFill>
                      <a:srgbClr val="FF0000"/>
                    </a:solidFill>
                  </a:tcPr>
                </a:tc>
                <a:tc>
                  <a:txBody>
                    <a:bodyPr/>
                    <a:lstStyle/>
                    <a:p>
                      <a:pPr algn="ctr"/>
                      <a:r>
                        <a:rPr lang="tr-TR" b="1" dirty="0" smtClean="0"/>
                        <a:t>YÜKSEK</a:t>
                      </a:r>
                    </a:p>
                    <a:p>
                      <a:pPr algn="ctr"/>
                      <a:r>
                        <a:rPr lang="tr-TR" b="1" dirty="0" smtClean="0"/>
                        <a:t>15</a:t>
                      </a:r>
                      <a:endParaRPr lang="tr-TR" b="1" dirty="0"/>
                    </a:p>
                  </a:txBody>
                  <a:tcPr anchor="ctr">
                    <a:solidFill>
                      <a:srgbClr val="FF0000"/>
                    </a:solidFill>
                  </a:tcPr>
                </a:tc>
                <a:tc>
                  <a:txBody>
                    <a:bodyPr/>
                    <a:lstStyle/>
                    <a:p>
                      <a:pPr algn="ctr"/>
                      <a:r>
                        <a:rPr lang="tr-TR" dirty="0" smtClean="0"/>
                        <a:t>ORTA</a:t>
                      </a:r>
                    </a:p>
                    <a:p>
                      <a:pPr algn="ctr"/>
                      <a:r>
                        <a:rPr lang="tr-TR" dirty="0" smtClean="0"/>
                        <a:t>10</a:t>
                      </a:r>
                      <a:endParaRPr lang="tr-TR" dirty="0"/>
                    </a:p>
                  </a:txBody>
                  <a:tcPr anchor="ctr">
                    <a:solidFill>
                      <a:schemeClr val="accent2">
                        <a:lumMod val="20000"/>
                        <a:lumOff val="80000"/>
                      </a:schemeClr>
                    </a:solidFill>
                  </a:tcPr>
                </a:tc>
                <a:tc>
                  <a:txBody>
                    <a:bodyPr/>
                    <a:lstStyle/>
                    <a:p>
                      <a:pPr algn="ctr"/>
                      <a:r>
                        <a:rPr lang="tr-TR" dirty="0" smtClean="0"/>
                        <a:t>DÜŞÜK</a:t>
                      </a:r>
                    </a:p>
                    <a:p>
                      <a:pPr algn="ctr"/>
                      <a:r>
                        <a:rPr lang="tr-TR" dirty="0" smtClean="0"/>
                        <a:t>5</a:t>
                      </a:r>
                      <a:endParaRPr lang="tr-TR" dirty="0"/>
                    </a:p>
                  </a:txBody>
                  <a:tcPr anchor="ctr">
                    <a:solidFill>
                      <a:srgbClr val="92D050"/>
                    </a:solidFill>
                  </a:tcPr>
                </a:tc>
              </a:tr>
              <a:tr h="580434">
                <a:tc>
                  <a:txBody>
                    <a:bodyPr/>
                    <a:lstStyle/>
                    <a:p>
                      <a:pPr algn="ctr"/>
                      <a:r>
                        <a:rPr lang="tr-TR" dirty="0" smtClean="0"/>
                        <a:t>Yüksek</a:t>
                      </a:r>
                    </a:p>
                    <a:p>
                      <a:pPr algn="ctr"/>
                      <a:r>
                        <a:rPr lang="tr-TR" dirty="0" smtClean="0"/>
                        <a:t>4</a:t>
                      </a:r>
                      <a:endParaRPr lang="tr-TR" dirty="0"/>
                    </a:p>
                  </a:txBody>
                  <a:tcPr anchor="ctr"/>
                </a:tc>
                <a:tc>
                  <a:txBody>
                    <a:bodyPr/>
                    <a:lstStyle/>
                    <a:p>
                      <a:pPr algn="ctr"/>
                      <a:r>
                        <a:rPr lang="tr-TR" b="1" dirty="0" smtClean="0"/>
                        <a:t>YÜKSEK</a:t>
                      </a:r>
                    </a:p>
                    <a:p>
                      <a:pPr algn="ctr"/>
                      <a:r>
                        <a:rPr lang="tr-TR" b="1" dirty="0" smtClean="0"/>
                        <a:t>20</a:t>
                      </a:r>
                      <a:endParaRPr lang="tr-TR" b="1" dirty="0"/>
                    </a:p>
                  </a:txBody>
                  <a:tcPr anchor="ctr">
                    <a:solidFill>
                      <a:srgbClr val="FF0000"/>
                    </a:solidFill>
                  </a:tcPr>
                </a:tc>
                <a:tc>
                  <a:txBody>
                    <a:bodyPr/>
                    <a:lstStyle/>
                    <a:p>
                      <a:pPr algn="ctr"/>
                      <a:r>
                        <a:rPr lang="tr-TR" b="1" dirty="0" smtClean="0"/>
                        <a:t>YÜKSEK</a:t>
                      </a:r>
                    </a:p>
                    <a:p>
                      <a:pPr algn="ctr"/>
                      <a:r>
                        <a:rPr lang="tr-TR" b="1" dirty="0" smtClean="0"/>
                        <a:t>16</a:t>
                      </a:r>
                      <a:endParaRPr lang="tr-TR" b="1" dirty="0"/>
                    </a:p>
                  </a:txBody>
                  <a:tcPr anchor="ctr">
                    <a:solidFill>
                      <a:srgbClr val="FF0000"/>
                    </a:solidFill>
                  </a:tcPr>
                </a:tc>
                <a:tc>
                  <a:txBody>
                    <a:bodyPr/>
                    <a:lstStyle/>
                    <a:p>
                      <a:pPr algn="ctr"/>
                      <a:r>
                        <a:rPr lang="tr-TR" dirty="0" smtClean="0"/>
                        <a:t>ORTA</a:t>
                      </a:r>
                    </a:p>
                    <a:p>
                      <a:pPr algn="ctr"/>
                      <a:r>
                        <a:rPr lang="tr-TR" dirty="0" smtClean="0"/>
                        <a:t>12</a:t>
                      </a:r>
                      <a:endParaRPr lang="tr-TR" dirty="0"/>
                    </a:p>
                  </a:txBody>
                  <a:tcPr anchor="ctr">
                    <a:solidFill>
                      <a:schemeClr val="accent2">
                        <a:lumMod val="20000"/>
                        <a:lumOff val="80000"/>
                      </a:schemeClr>
                    </a:solidFill>
                  </a:tcPr>
                </a:tc>
                <a:tc>
                  <a:txBody>
                    <a:bodyPr/>
                    <a:lstStyle/>
                    <a:p>
                      <a:pPr algn="ctr"/>
                      <a:r>
                        <a:rPr lang="tr-TR" dirty="0" smtClean="0"/>
                        <a:t>ORTA</a:t>
                      </a:r>
                    </a:p>
                    <a:p>
                      <a:pPr algn="ctr"/>
                      <a:r>
                        <a:rPr lang="tr-TR" dirty="0" smtClean="0"/>
                        <a:t>8</a:t>
                      </a:r>
                      <a:endParaRPr lang="tr-TR" dirty="0"/>
                    </a:p>
                  </a:txBody>
                  <a:tcPr anchor="ctr">
                    <a:solidFill>
                      <a:schemeClr val="accent2">
                        <a:lumMod val="20000"/>
                        <a:lumOff val="80000"/>
                      </a:schemeClr>
                    </a:solidFill>
                  </a:tcPr>
                </a:tc>
                <a:tc>
                  <a:txBody>
                    <a:bodyPr/>
                    <a:lstStyle/>
                    <a:p>
                      <a:pPr algn="ctr"/>
                      <a:r>
                        <a:rPr lang="tr-TR" dirty="0" smtClean="0"/>
                        <a:t>DÜŞÜK</a:t>
                      </a:r>
                    </a:p>
                    <a:p>
                      <a:pPr algn="ctr"/>
                      <a:r>
                        <a:rPr lang="tr-TR" dirty="0" smtClean="0"/>
                        <a:t>4</a:t>
                      </a:r>
                      <a:endParaRPr lang="tr-TR" dirty="0"/>
                    </a:p>
                  </a:txBody>
                  <a:tcPr anchor="ctr">
                    <a:solidFill>
                      <a:srgbClr val="92D050"/>
                    </a:solidFill>
                  </a:tcPr>
                </a:tc>
              </a:tr>
              <a:tr h="580434">
                <a:tc>
                  <a:txBody>
                    <a:bodyPr/>
                    <a:lstStyle/>
                    <a:p>
                      <a:pPr algn="ctr"/>
                      <a:r>
                        <a:rPr lang="tr-TR" dirty="0" smtClean="0"/>
                        <a:t>Orta</a:t>
                      </a:r>
                    </a:p>
                    <a:p>
                      <a:pPr algn="ctr"/>
                      <a:r>
                        <a:rPr lang="tr-TR" dirty="0" smtClean="0"/>
                        <a:t>3</a:t>
                      </a:r>
                      <a:endParaRPr lang="tr-TR" dirty="0"/>
                    </a:p>
                  </a:txBody>
                  <a:tcPr anchor="ctr"/>
                </a:tc>
                <a:tc>
                  <a:txBody>
                    <a:bodyPr/>
                    <a:lstStyle/>
                    <a:p>
                      <a:pPr algn="ctr"/>
                      <a:r>
                        <a:rPr lang="tr-TR" b="1" dirty="0" smtClean="0"/>
                        <a:t>YÜKSEK</a:t>
                      </a:r>
                    </a:p>
                    <a:p>
                      <a:pPr algn="ctr"/>
                      <a:r>
                        <a:rPr lang="tr-TR" b="1" dirty="0" smtClean="0"/>
                        <a:t>15</a:t>
                      </a:r>
                      <a:endParaRPr lang="tr-TR" b="1" dirty="0"/>
                    </a:p>
                  </a:txBody>
                  <a:tcPr anchor="ctr">
                    <a:solidFill>
                      <a:srgbClr val="FF0000"/>
                    </a:solidFill>
                  </a:tcPr>
                </a:tc>
                <a:tc>
                  <a:txBody>
                    <a:bodyPr/>
                    <a:lstStyle/>
                    <a:p>
                      <a:pPr algn="ctr"/>
                      <a:r>
                        <a:rPr lang="tr-TR" dirty="0" smtClean="0"/>
                        <a:t>ORTA</a:t>
                      </a:r>
                    </a:p>
                    <a:p>
                      <a:pPr algn="ctr"/>
                      <a:r>
                        <a:rPr lang="tr-TR" dirty="0" smtClean="0"/>
                        <a:t>12</a:t>
                      </a:r>
                      <a:endParaRPr lang="tr-TR" dirty="0"/>
                    </a:p>
                  </a:txBody>
                  <a:tcPr anchor="ctr">
                    <a:solidFill>
                      <a:schemeClr val="accent2">
                        <a:lumMod val="20000"/>
                        <a:lumOff val="80000"/>
                      </a:schemeClr>
                    </a:solidFill>
                  </a:tcPr>
                </a:tc>
                <a:tc>
                  <a:txBody>
                    <a:bodyPr/>
                    <a:lstStyle/>
                    <a:p>
                      <a:pPr algn="ctr"/>
                      <a:r>
                        <a:rPr lang="tr-TR" dirty="0" smtClean="0"/>
                        <a:t>ORTA</a:t>
                      </a:r>
                    </a:p>
                    <a:p>
                      <a:pPr algn="ctr"/>
                      <a:r>
                        <a:rPr lang="tr-TR" dirty="0" smtClean="0"/>
                        <a:t>9</a:t>
                      </a:r>
                      <a:endParaRPr lang="tr-TR" dirty="0"/>
                    </a:p>
                  </a:txBody>
                  <a:tcPr anchor="ctr">
                    <a:solidFill>
                      <a:schemeClr val="accent2">
                        <a:lumMod val="20000"/>
                        <a:lumOff val="80000"/>
                      </a:schemeClr>
                    </a:solidFill>
                  </a:tcPr>
                </a:tc>
                <a:tc>
                  <a:txBody>
                    <a:bodyPr/>
                    <a:lstStyle/>
                    <a:p>
                      <a:pPr algn="ctr"/>
                      <a:r>
                        <a:rPr lang="tr-TR" dirty="0" smtClean="0"/>
                        <a:t>DÜŞÜK</a:t>
                      </a:r>
                    </a:p>
                    <a:p>
                      <a:pPr algn="ctr"/>
                      <a:r>
                        <a:rPr lang="tr-TR" dirty="0" smtClean="0"/>
                        <a:t>6</a:t>
                      </a:r>
                      <a:endParaRPr lang="tr-TR" dirty="0"/>
                    </a:p>
                  </a:txBody>
                  <a:tcPr anchor="ctr">
                    <a:solidFill>
                      <a:srgbClr val="92D050"/>
                    </a:solidFill>
                  </a:tcPr>
                </a:tc>
                <a:tc>
                  <a:txBody>
                    <a:bodyPr/>
                    <a:lstStyle/>
                    <a:p>
                      <a:pPr algn="ctr"/>
                      <a:r>
                        <a:rPr lang="tr-TR" dirty="0" smtClean="0"/>
                        <a:t>DÜŞÜK</a:t>
                      </a:r>
                    </a:p>
                    <a:p>
                      <a:pPr algn="ctr"/>
                      <a:r>
                        <a:rPr lang="tr-TR" dirty="0" smtClean="0"/>
                        <a:t>3</a:t>
                      </a:r>
                      <a:endParaRPr lang="tr-TR" dirty="0"/>
                    </a:p>
                  </a:txBody>
                  <a:tcPr anchor="ctr">
                    <a:solidFill>
                      <a:srgbClr val="92D050"/>
                    </a:solidFill>
                  </a:tcPr>
                </a:tc>
              </a:tr>
              <a:tr h="580434">
                <a:tc>
                  <a:txBody>
                    <a:bodyPr/>
                    <a:lstStyle/>
                    <a:p>
                      <a:pPr algn="ctr"/>
                      <a:r>
                        <a:rPr lang="tr-TR" dirty="0" smtClean="0"/>
                        <a:t>Küçük</a:t>
                      </a:r>
                    </a:p>
                    <a:p>
                      <a:pPr algn="ctr"/>
                      <a:r>
                        <a:rPr lang="tr-TR" dirty="0" smtClean="0"/>
                        <a:t>2</a:t>
                      </a:r>
                      <a:endParaRPr lang="tr-TR" dirty="0"/>
                    </a:p>
                  </a:txBody>
                  <a:tcPr anchor="ctr"/>
                </a:tc>
                <a:tc>
                  <a:txBody>
                    <a:bodyPr/>
                    <a:lstStyle/>
                    <a:p>
                      <a:pPr algn="ctr"/>
                      <a:r>
                        <a:rPr lang="tr-TR" dirty="0" smtClean="0"/>
                        <a:t>ORTA</a:t>
                      </a:r>
                    </a:p>
                    <a:p>
                      <a:pPr algn="ctr"/>
                      <a:r>
                        <a:rPr lang="tr-TR" dirty="0" smtClean="0"/>
                        <a:t>10</a:t>
                      </a:r>
                      <a:endParaRPr lang="tr-TR" dirty="0"/>
                    </a:p>
                  </a:txBody>
                  <a:tcPr anchor="ctr">
                    <a:solidFill>
                      <a:schemeClr val="accent2">
                        <a:lumMod val="20000"/>
                        <a:lumOff val="80000"/>
                      </a:schemeClr>
                    </a:solidFill>
                  </a:tcPr>
                </a:tc>
                <a:tc>
                  <a:txBody>
                    <a:bodyPr/>
                    <a:lstStyle/>
                    <a:p>
                      <a:pPr algn="ctr"/>
                      <a:r>
                        <a:rPr lang="tr-TR" dirty="0" smtClean="0"/>
                        <a:t>ORTA</a:t>
                      </a:r>
                    </a:p>
                    <a:p>
                      <a:pPr algn="ctr"/>
                      <a:r>
                        <a:rPr lang="tr-TR" dirty="0" smtClean="0"/>
                        <a:t>8</a:t>
                      </a:r>
                      <a:endParaRPr lang="tr-TR" dirty="0"/>
                    </a:p>
                  </a:txBody>
                  <a:tcPr anchor="ctr">
                    <a:solidFill>
                      <a:schemeClr val="accent2">
                        <a:lumMod val="20000"/>
                        <a:lumOff val="80000"/>
                      </a:schemeClr>
                    </a:solidFill>
                  </a:tcPr>
                </a:tc>
                <a:tc>
                  <a:txBody>
                    <a:bodyPr/>
                    <a:lstStyle/>
                    <a:p>
                      <a:pPr algn="ctr"/>
                      <a:r>
                        <a:rPr lang="tr-TR" dirty="0" smtClean="0"/>
                        <a:t>DÜŞÜK</a:t>
                      </a:r>
                    </a:p>
                    <a:p>
                      <a:pPr algn="ctr"/>
                      <a:r>
                        <a:rPr lang="tr-TR" dirty="0" smtClean="0"/>
                        <a:t>6</a:t>
                      </a:r>
                      <a:endParaRPr lang="tr-TR" dirty="0"/>
                    </a:p>
                  </a:txBody>
                  <a:tcPr anchor="ctr">
                    <a:solidFill>
                      <a:srgbClr val="92D050"/>
                    </a:solidFill>
                  </a:tcPr>
                </a:tc>
                <a:tc>
                  <a:txBody>
                    <a:bodyPr/>
                    <a:lstStyle/>
                    <a:p>
                      <a:pPr algn="ctr"/>
                      <a:r>
                        <a:rPr lang="tr-TR" dirty="0" smtClean="0"/>
                        <a:t>DÜŞÜK</a:t>
                      </a:r>
                    </a:p>
                    <a:p>
                      <a:pPr algn="ctr"/>
                      <a:r>
                        <a:rPr lang="tr-TR" dirty="0" smtClean="0"/>
                        <a:t>4</a:t>
                      </a:r>
                      <a:endParaRPr lang="tr-TR" dirty="0"/>
                    </a:p>
                  </a:txBody>
                  <a:tcPr anchor="ctr">
                    <a:solidFill>
                      <a:srgbClr val="92D050"/>
                    </a:solidFill>
                  </a:tcPr>
                </a:tc>
                <a:tc>
                  <a:txBody>
                    <a:bodyPr/>
                    <a:lstStyle/>
                    <a:p>
                      <a:pPr algn="ctr"/>
                      <a:r>
                        <a:rPr lang="tr-TR" dirty="0" smtClean="0"/>
                        <a:t>DÜŞÜK</a:t>
                      </a:r>
                    </a:p>
                    <a:p>
                      <a:pPr algn="ctr"/>
                      <a:r>
                        <a:rPr lang="tr-TR" dirty="0" smtClean="0"/>
                        <a:t>2</a:t>
                      </a:r>
                      <a:endParaRPr lang="tr-TR" dirty="0"/>
                    </a:p>
                  </a:txBody>
                  <a:tcPr anchor="ctr">
                    <a:solidFill>
                      <a:srgbClr val="92D050"/>
                    </a:solidFill>
                  </a:tcPr>
                </a:tc>
              </a:tr>
              <a:tr h="580434">
                <a:tc>
                  <a:txBody>
                    <a:bodyPr/>
                    <a:lstStyle/>
                    <a:p>
                      <a:pPr algn="ctr"/>
                      <a:r>
                        <a:rPr lang="tr-TR" dirty="0" smtClean="0"/>
                        <a:t>Çok Düşük</a:t>
                      </a:r>
                    </a:p>
                    <a:p>
                      <a:pPr algn="ctr"/>
                      <a:r>
                        <a:rPr lang="tr-TR" dirty="0" smtClean="0"/>
                        <a:t>1</a:t>
                      </a:r>
                      <a:endParaRPr lang="tr-TR" dirty="0"/>
                    </a:p>
                  </a:txBody>
                  <a:tcPr anchor="ctr"/>
                </a:tc>
                <a:tc>
                  <a:txBody>
                    <a:bodyPr/>
                    <a:lstStyle/>
                    <a:p>
                      <a:pPr algn="ctr"/>
                      <a:r>
                        <a:rPr lang="tr-TR" dirty="0" smtClean="0"/>
                        <a:t>DÜŞÜK</a:t>
                      </a:r>
                    </a:p>
                    <a:p>
                      <a:pPr algn="ctr"/>
                      <a:r>
                        <a:rPr lang="tr-TR" dirty="0" smtClean="0"/>
                        <a:t>5</a:t>
                      </a:r>
                      <a:endParaRPr lang="tr-TR" dirty="0"/>
                    </a:p>
                  </a:txBody>
                  <a:tcPr anchor="ctr">
                    <a:solidFill>
                      <a:srgbClr val="92D050"/>
                    </a:solidFill>
                  </a:tcPr>
                </a:tc>
                <a:tc>
                  <a:txBody>
                    <a:bodyPr/>
                    <a:lstStyle/>
                    <a:p>
                      <a:pPr algn="ctr"/>
                      <a:r>
                        <a:rPr lang="tr-TR" dirty="0" smtClean="0"/>
                        <a:t>DÜŞÜK</a:t>
                      </a:r>
                    </a:p>
                    <a:p>
                      <a:pPr algn="ctr"/>
                      <a:r>
                        <a:rPr lang="tr-TR" dirty="0" smtClean="0"/>
                        <a:t>4</a:t>
                      </a:r>
                      <a:endParaRPr lang="tr-TR" dirty="0"/>
                    </a:p>
                  </a:txBody>
                  <a:tcPr anchor="ctr">
                    <a:solidFill>
                      <a:srgbClr val="92D050"/>
                    </a:solidFill>
                  </a:tcPr>
                </a:tc>
                <a:tc>
                  <a:txBody>
                    <a:bodyPr/>
                    <a:lstStyle/>
                    <a:p>
                      <a:pPr algn="ctr"/>
                      <a:r>
                        <a:rPr lang="tr-TR" dirty="0" smtClean="0"/>
                        <a:t>DÜŞÜK</a:t>
                      </a:r>
                    </a:p>
                    <a:p>
                      <a:pPr algn="ctr"/>
                      <a:r>
                        <a:rPr lang="tr-TR" dirty="0" smtClean="0"/>
                        <a:t>3</a:t>
                      </a:r>
                      <a:endParaRPr lang="tr-TR" dirty="0"/>
                    </a:p>
                  </a:txBody>
                  <a:tcPr anchor="ctr">
                    <a:solidFill>
                      <a:srgbClr val="92D050"/>
                    </a:solidFill>
                  </a:tcPr>
                </a:tc>
                <a:tc>
                  <a:txBody>
                    <a:bodyPr/>
                    <a:lstStyle/>
                    <a:p>
                      <a:pPr algn="ctr"/>
                      <a:r>
                        <a:rPr lang="tr-TR" dirty="0" smtClean="0"/>
                        <a:t>DÜŞÜK</a:t>
                      </a:r>
                    </a:p>
                    <a:p>
                      <a:pPr algn="ctr"/>
                      <a:r>
                        <a:rPr lang="tr-TR" dirty="0" smtClean="0"/>
                        <a:t>2</a:t>
                      </a:r>
                      <a:endParaRPr lang="tr-TR" dirty="0"/>
                    </a:p>
                  </a:txBody>
                  <a:tcPr anchor="ctr">
                    <a:solidFill>
                      <a:srgbClr val="92D050"/>
                    </a:solidFill>
                  </a:tcPr>
                </a:tc>
                <a:tc>
                  <a:txBody>
                    <a:bodyPr/>
                    <a:lstStyle/>
                    <a:p>
                      <a:pPr algn="ctr"/>
                      <a:r>
                        <a:rPr lang="tr-TR" dirty="0" smtClean="0"/>
                        <a:t>DÜŞÜK</a:t>
                      </a:r>
                    </a:p>
                    <a:p>
                      <a:pPr algn="ctr"/>
                      <a:r>
                        <a:rPr lang="tr-TR" dirty="0" smtClean="0"/>
                        <a:t>1</a:t>
                      </a:r>
                      <a:endParaRPr lang="tr-TR" dirty="0"/>
                    </a:p>
                  </a:txBody>
                  <a:tcPr anchor="ctr">
                    <a:solidFill>
                      <a:srgbClr val="92D050"/>
                    </a:solidFill>
                  </a:tcPr>
                </a:tc>
              </a:tr>
            </a:tbl>
          </a:graphicData>
        </a:graphic>
      </p:graphicFrame>
      <p:sp>
        <p:nvSpPr>
          <p:cNvPr id="8" name="Başlık 3"/>
          <p:cNvSpPr txBox="1">
            <a:spLocks/>
          </p:cNvSpPr>
          <p:nvPr/>
        </p:nvSpPr>
        <p:spPr>
          <a:xfrm>
            <a:off x="714348" y="0"/>
            <a:ext cx="7572428" cy="1357322"/>
          </a:xfrm>
          <a:prstGeom prst="rect">
            <a:avLst/>
          </a:prstGeom>
        </p:spPr>
        <p:txBody>
          <a:bodyPr vert="horz" lIns="91440" tIns="45720" rIns="91440" bIns="45720" rtlCol="0" anchor="ctr">
            <a:noAutofit/>
          </a:bodyPr>
          <a:lstStyle/>
          <a:p>
            <a:pPr lvl="0">
              <a:spcBef>
                <a:spcPct val="0"/>
              </a:spcBef>
              <a:defRPr/>
            </a:pPr>
            <a:r>
              <a:rPr lang="tr-TR" sz="3200" b="1" dirty="0" smtClean="0">
                <a:solidFill>
                  <a:srgbClr val="FF0000"/>
                </a:solidFill>
                <a:effectLst>
                  <a:outerShdw blurRad="38100" dist="38100" dir="2700000" algn="tl">
                    <a:srgbClr val="000000">
                      <a:alpha val="43137"/>
                    </a:srgbClr>
                  </a:outerShdw>
                </a:effectLst>
                <a:latin typeface="Calibri" pitchFamily="34" charset="0"/>
                <a:ea typeface="Times New Roman"/>
                <a:cs typeface="Calibri" pitchFamily="34" charset="0"/>
              </a:rPr>
              <a:t>Risk Değerlendirme Adımları – 7.Adım</a:t>
            </a:r>
            <a:endParaRPr lang="tr-TR" sz="3200" dirty="0" smtClean="0">
              <a:solidFill>
                <a:srgbClr val="FF0000"/>
              </a:solidFill>
              <a:effectLst>
                <a:outerShdw blurRad="38100" dist="38100" dir="2700000" algn="tl">
                  <a:srgbClr val="000000">
                    <a:alpha val="43137"/>
                  </a:srgbClr>
                </a:outerShdw>
              </a:effectLst>
              <a:latin typeface="Calibri" pitchFamily="34" charset="0"/>
              <a:ea typeface="Times New Roman"/>
              <a:cs typeface="Calibri" pitchFamily="34" charset="0"/>
            </a:endParaRPr>
          </a:p>
        </p:txBody>
      </p:sp>
    </p:spTree>
    <p:extLst>
      <p:ext uri="{BB962C8B-B14F-4D97-AF65-F5344CB8AC3E}">
        <p14:creationId xmlns:p14="http://schemas.microsoft.com/office/powerpoint/2010/main" val="23621615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o"/>
          <p:cNvGraphicFramePr>
            <a:graphicFrameLocks noGrp="1"/>
          </p:cNvGraphicFramePr>
          <p:nvPr/>
        </p:nvGraphicFramePr>
        <p:xfrm>
          <a:off x="71406" y="928670"/>
          <a:ext cx="9072595" cy="5607076"/>
        </p:xfrm>
        <a:graphic>
          <a:graphicData uri="http://schemas.openxmlformats.org/drawingml/2006/table">
            <a:tbl>
              <a:tblPr firstRow="1" bandRow="1">
                <a:tableStyleId>{5C22544A-7EE6-4342-B048-85BDC9FD1C3A}</a:tableStyleId>
              </a:tblPr>
              <a:tblGrid>
                <a:gridCol w="1140554"/>
                <a:gridCol w="1359776"/>
                <a:gridCol w="2428892"/>
                <a:gridCol w="928694"/>
                <a:gridCol w="785818"/>
                <a:gridCol w="857256"/>
                <a:gridCol w="1571605"/>
              </a:tblGrid>
              <a:tr h="809934">
                <a:tc>
                  <a:txBody>
                    <a:bodyPr/>
                    <a:lstStyle/>
                    <a:p>
                      <a:pPr algn="ctr"/>
                      <a:r>
                        <a:rPr lang="tr-TR" sz="1100" dirty="0" smtClean="0"/>
                        <a:t>Tehlike</a:t>
                      </a:r>
                      <a:r>
                        <a:rPr lang="tr-TR" sz="1100" baseline="0" dirty="0" smtClean="0"/>
                        <a:t> Alanı/Ortamı</a:t>
                      </a:r>
                      <a:endParaRPr lang="tr-TR" sz="1100" dirty="0" smtClean="0"/>
                    </a:p>
                    <a:p>
                      <a:pPr algn="ctr"/>
                      <a:r>
                        <a:rPr lang="tr-TR" sz="1100" dirty="0" smtClean="0"/>
                        <a:t>SINIFLAR</a:t>
                      </a:r>
                      <a:endParaRPr lang="tr-TR" sz="1100" dirty="0"/>
                    </a:p>
                  </a:txBody>
                  <a:tcPr anchor="ctr"/>
                </a:tc>
                <a:tc>
                  <a:txBody>
                    <a:bodyPr/>
                    <a:lstStyle/>
                    <a:p>
                      <a:pPr algn="ctr"/>
                      <a:r>
                        <a:rPr lang="tr-TR" sz="1100" dirty="0" smtClean="0"/>
                        <a:t>Risk Altındaki Personel</a:t>
                      </a:r>
                    </a:p>
                    <a:p>
                      <a:pPr algn="ctr"/>
                      <a:r>
                        <a:rPr lang="tr-TR" sz="1100" dirty="0" smtClean="0"/>
                        <a:t> ÖĞRENCİLER</a:t>
                      </a:r>
                      <a:r>
                        <a:rPr lang="tr-TR" sz="1100" baseline="0" dirty="0" smtClean="0"/>
                        <a:t> ve ÖĞRETMENLER</a:t>
                      </a:r>
                      <a:r>
                        <a:rPr lang="tr-TR" sz="1100" dirty="0" smtClean="0"/>
                        <a:t> </a:t>
                      </a:r>
                      <a:endParaRPr lang="tr-TR" sz="1100" dirty="0"/>
                    </a:p>
                  </a:txBody>
                  <a:tcPr anchor="ctr"/>
                </a:tc>
                <a:tc>
                  <a:txBody>
                    <a:bodyPr/>
                    <a:lstStyle/>
                    <a:p>
                      <a:pPr algn="ctr"/>
                      <a:r>
                        <a:rPr lang="tr-TR" sz="2000" dirty="0" smtClean="0"/>
                        <a:t>RİSK</a:t>
                      </a:r>
                      <a:endParaRPr lang="tr-TR" sz="1100" dirty="0"/>
                    </a:p>
                  </a:txBody>
                  <a:tcPr anchor="ctr"/>
                </a:tc>
                <a:tc>
                  <a:txBody>
                    <a:bodyPr/>
                    <a:lstStyle/>
                    <a:p>
                      <a:pPr algn="ctr"/>
                      <a:r>
                        <a:rPr lang="tr-TR" dirty="0" smtClean="0"/>
                        <a:t>Olasılık</a:t>
                      </a:r>
                      <a:endParaRPr lang="tr-TR" dirty="0"/>
                    </a:p>
                  </a:txBody>
                  <a:tcPr anchor="ctr"/>
                </a:tc>
                <a:tc>
                  <a:txBody>
                    <a:bodyPr/>
                    <a:lstStyle/>
                    <a:p>
                      <a:pPr algn="ctr"/>
                      <a:r>
                        <a:rPr lang="tr-TR" dirty="0" smtClean="0"/>
                        <a:t>Şiddet</a:t>
                      </a:r>
                      <a:endParaRPr lang="tr-TR" dirty="0"/>
                    </a:p>
                  </a:txBody>
                  <a:tcPr anchor="ctr"/>
                </a:tc>
                <a:tc>
                  <a:txBody>
                    <a:bodyPr/>
                    <a:lstStyle/>
                    <a:p>
                      <a:pPr algn="ctr"/>
                      <a:r>
                        <a:rPr lang="tr-TR" dirty="0" smtClean="0"/>
                        <a:t>Risk Düzeyi</a:t>
                      </a:r>
                      <a:endParaRPr lang="tr-TR" dirty="0"/>
                    </a:p>
                  </a:txBody>
                  <a:tcPr anchor="ctr"/>
                </a:tc>
                <a:tc>
                  <a:txBody>
                    <a:bodyPr/>
                    <a:lstStyle/>
                    <a:p>
                      <a:pPr algn="ctr"/>
                      <a:r>
                        <a:rPr lang="tr-TR" dirty="0" smtClean="0"/>
                        <a:t>AÇIKLAMA</a:t>
                      </a:r>
                      <a:endParaRPr lang="tr-TR" dirty="0"/>
                    </a:p>
                  </a:txBody>
                  <a:tcPr anchor="ctr"/>
                </a:tc>
              </a:tr>
              <a:tr h="485963">
                <a:tc gridSpan="2">
                  <a:txBody>
                    <a:bodyPr/>
                    <a:lstStyle/>
                    <a:p>
                      <a:r>
                        <a:rPr lang="tr-TR" sz="1600" b="1" dirty="0" smtClean="0"/>
                        <a:t>Hasarlı zemin </a:t>
                      </a:r>
                      <a:endParaRPr lang="tr-TR" sz="1600" b="1" dirty="0"/>
                    </a:p>
                  </a:txBody>
                  <a:tcPr/>
                </a:tc>
                <a:tc hMerge="1">
                  <a:txBody>
                    <a:bodyPr/>
                    <a:lstStyle/>
                    <a:p>
                      <a:endParaRPr lang="tr-TR"/>
                    </a:p>
                  </a:txBody>
                  <a:tcPr/>
                </a:tc>
                <a:tc>
                  <a:txBody>
                    <a:bodyPr/>
                    <a:lstStyle/>
                    <a:p>
                      <a:r>
                        <a:rPr lang="tr-TR" sz="1600" b="1" dirty="0" smtClean="0"/>
                        <a:t>Kayma, takılma, düşme yaralanma </a:t>
                      </a:r>
                      <a:endParaRPr lang="tr-TR" sz="1600" b="1" dirty="0"/>
                    </a:p>
                  </a:txBody>
                  <a:tcPr/>
                </a:tc>
                <a:tc>
                  <a:txBody>
                    <a:bodyPr/>
                    <a:lstStyle/>
                    <a:p>
                      <a:pPr algn="ctr"/>
                      <a:r>
                        <a:rPr lang="tr-TR" sz="1800" b="1" dirty="0" smtClean="0"/>
                        <a:t>2</a:t>
                      </a:r>
                    </a:p>
                    <a:p>
                      <a:pPr algn="ctr"/>
                      <a:r>
                        <a:rPr lang="tr-TR" sz="1800" b="1" dirty="0" smtClean="0"/>
                        <a:t>Küçük</a:t>
                      </a:r>
                      <a:endParaRPr lang="tr-TR" sz="1800" b="1" dirty="0"/>
                    </a:p>
                  </a:txBody>
                  <a:tcPr anchor="ctr"/>
                </a:tc>
                <a:tc>
                  <a:txBody>
                    <a:bodyPr/>
                    <a:lstStyle/>
                    <a:p>
                      <a:pPr algn="ctr"/>
                      <a:r>
                        <a:rPr lang="tr-TR" sz="1800" b="1" dirty="0" smtClean="0"/>
                        <a:t>3</a:t>
                      </a:r>
                    </a:p>
                    <a:p>
                      <a:pPr algn="ctr"/>
                      <a:r>
                        <a:rPr lang="tr-TR" sz="1800" b="1" dirty="0" smtClean="0"/>
                        <a:t>Orta</a:t>
                      </a:r>
                      <a:endParaRPr lang="tr-TR" sz="1800" b="1" dirty="0"/>
                    </a:p>
                  </a:txBody>
                  <a:tcPr anchor="ctr"/>
                </a:tc>
                <a:tc>
                  <a:txBody>
                    <a:bodyPr/>
                    <a:lstStyle/>
                    <a:p>
                      <a:pPr algn="ctr"/>
                      <a:r>
                        <a:rPr lang="tr-TR" sz="1800" b="1" dirty="0" smtClean="0"/>
                        <a:t>6</a:t>
                      </a:r>
                    </a:p>
                    <a:p>
                      <a:pPr algn="ctr"/>
                      <a:r>
                        <a:rPr lang="tr-TR" sz="1800" b="1" dirty="0" smtClean="0"/>
                        <a:t>Düşük</a:t>
                      </a:r>
                      <a:endParaRPr lang="tr-TR" sz="1800" b="1" dirty="0"/>
                    </a:p>
                  </a:txBody>
                  <a:tcPr anchor="ctr">
                    <a:solidFill>
                      <a:srgbClr val="00B050"/>
                    </a:solidFill>
                  </a:tcPr>
                </a:tc>
                <a:tc>
                  <a:txBody>
                    <a:bodyPr/>
                    <a:lstStyle/>
                    <a:p>
                      <a:r>
                        <a:rPr lang="tr-TR" sz="1800" b="1" dirty="0" smtClean="0"/>
                        <a:t>Kabul Edilebilir Risk</a:t>
                      </a:r>
                      <a:endParaRPr lang="tr-TR" sz="1800" b="1" dirty="0"/>
                    </a:p>
                  </a:txBody>
                  <a:tcPr>
                    <a:solidFill>
                      <a:srgbClr val="00B050"/>
                    </a:solidFill>
                  </a:tcPr>
                </a:tc>
              </a:tr>
              <a:tr h="396896">
                <a:tc gridSpan="2">
                  <a:txBody>
                    <a:bodyPr/>
                    <a:lstStyle/>
                    <a:p>
                      <a:r>
                        <a:rPr lang="tr-TR" sz="1600" b="1" dirty="0" smtClean="0"/>
                        <a:t>Sıvı Dökülmeleri</a:t>
                      </a:r>
                      <a:endParaRPr lang="tr-TR" sz="1600" b="1" dirty="0"/>
                    </a:p>
                  </a:txBody>
                  <a:tcPr/>
                </a:tc>
                <a:tc hMerge="1">
                  <a:txBody>
                    <a:bodyPr/>
                    <a:lstStyle/>
                    <a:p>
                      <a:endParaRPr lang="tr-TR"/>
                    </a:p>
                  </a:txBody>
                  <a:tcPr/>
                </a:tc>
                <a:tc>
                  <a:txBody>
                    <a:bodyPr/>
                    <a:lstStyle/>
                    <a:p>
                      <a:r>
                        <a:rPr lang="tr-TR" sz="1600" b="1" dirty="0" smtClean="0"/>
                        <a:t>Kayma, düşme yaralanma </a:t>
                      </a:r>
                      <a:endParaRPr lang="tr-TR" sz="1600" b="1" dirty="0"/>
                    </a:p>
                  </a:txBody>
                  <a:tcPr/>
                </a:tc>
                <a:tc>
                  <a:txBody>
                    <a:bodyPr/>
                    <a:lstStyle/>
                    <a:p>
                      <a:pPr algn="ctr"/>
                      <a:r>
                        <a:rPr lang="tr-TR" sz="1600" b="1" dirty="0" smtClean="0"/>
                        <a:t>2</a:t>
                      </a:r>
                    </a:p>
                  </a:txBody>
                  <a:tcPr anchor="ctr"/>
                </a:tc>
                <a:tc>
                  <a:txBody>
                    <a:bodyPr/>
                    <a:lstStyle/>
                    <a:p>
                      <a:pPr algn="ctr"/>
                      <a:r>
                        <a:rPr lang="tr-TR" sz="1600" b="1" dirty="0" smtClean="0"/>
                        <a:t>3</a:t>
                      </a:r>
                    </a:p>
                  </a:txBody>
                  <a:tcPr anchor="ctr"/>
                </a:tc>
                <a:tc>
                  <a:txBody>
                    <a:bodyPr/>
                    <a:lstStyle/>
                    <a:p>
                      <a:pPr algn="ctr"/>
                      <a:r>
                        <a:rPr lang="tr-TR" sz="1600" b="1" dirty="0" smtClean="0"/>
                        <a:t>6</a:t>
                      </a:r>
                    </a:p>
                  </a:txBody>
                  <a:tcPr anchor="ctr"/>
                </a:tc>
                <a:tc>
                  <a:txBody>
                    <a:bodyPr/>
                    <a:lstStyle/>
                    <a:p>
                      <a:r>
                        <a:rPr lang="tr-TR" sz="1600" b="1" dirty="0" smtClean="0"/>
                        <a:t>Kabul Edilebilir Risk</a:t>
                      </a:r>
                      <a:endParaRPr lang="tr-TR" sz="1600" b="1" dirty="0"/>
                    </a:p>
                  </a:txBody>
                  <a:tcPr/>
                </a:tc>
              </a:tr>
              <a:tr h="566953">
                <a:tc gridSpan="2">
                  <a:txBody>
                    <a:bodyPr/>
                    <a:lstStyle/>
                    <a:p>
                      <a:r>
                        <a:rPr lang="tr-TR" sz="1600" b="1" dirty="0" smtClean="0"/>
                        <a:t>Uzatma Kablolar </a:t>
                      </a:r>
                      <a:endParaRPr lang="tr-TR" sz="1600" b="1" dirty="0"/>
                    </a:p>
                  </a:txBody>
                  <a:tcPr/>
                </a:tc>
                <a:tc hMerge="1">
                  <a:txBody>
                    <a:bodyPr/>
                    <a:lstStyle/>
                    <a:p>
                      <a:endParaRPr lang="tr-TR"/>
                    </a:p>
                  </a:txBody>
                  <a:tcPr/>
                </a:tc>
                <a:tc>
                  <a:txBody>
                    <a:bodyPr/>
                    <a:lstStyle/>
                    <a:p>
                      <a:r>
                        <a:rPr lang="tr-TR" sz="1600" b="1" dirty="0" smtClean="0"/>
                        <a:t>Takılma, düşme yaralanma Elektrik çarpması </a:t>
                      </a:r>
                      <a:endParaRPr lang="tr-TR" sz="1600" b="1" dirty="0"/>
                    </a:p>
                  </a:txBody>
                  <a:tcPr/>
                </a:tc>
                <a:tc>
                  <a:txBody>
                    <a:bodyPr/>
                    <a:lstStyle/>
                    <a:p>
                      <a:pPr algn="ctr"/>
                      <a:r>
                        <a:rPr lang="tr-TR" sz="1600" b="1" dirty="0" smtClean="0"/>
                        <a:t>3</a:t>
                      </a:r>
                    </a:p>
                  </a:txBody>
                  <a:tcPr anchor="ctr"/>
                </a:tc>
                <a:tc>
                  <a:txBody>
                    <a:bodyPr/>
                    <a:lstStyle/>
                    <a:p>
                      <a:pPr algn="ctr"/>
                      <a:r>
                        <a:rPr lang="tr-TR" sz="1600" b="1" dirty="0" smtClean="0"/>
                        <a:t>3</a:t>
                      </a:r>
                    </a:p>
                  </a:txBody>
                  <a:tcPr anchor="ctr"/>
                </a:tc>
                <a:tc>
                  <a:txBody>
                    <a:bodyPr/>
                    <a:lstStyle/>
                    <a:p>
                      <a:pPr algn="ctr"/>
                      <a:r>
                        <a:rPr lang="tr-TR" sz="1600" b="1" dirty="0" smtClean="0"/>
                        <a:t>9</a:t>
                      </a:r>
                    </a:p>
                  </a:txBody>
                  <a:tcPr anchor="ct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t>Dikkate Değer Risk</a:t>
                      </a:r>
                    </a:p>
                  </a:txBody>
                  <a:tcPr>
                    <a:solidFill>
                      <a:schemeClr val="accent2">
                        <a:lumMod val="60000"/>
                        <a:lumOff val="40000"/>
                      </a:schemeClr>
                    </a:solidFill>
                  </a:tcPr>
                </a:tc>
              </a:tr>
              <a:tr h="485960">
                <a:tc gridSpan="2">
                  <a:txBody>
                    <a:bodyPr/>
                    <a:lstStyle/>
                    <a:p>
                      <a:r>
                        <a:rPr lang="tr-TR" sz="1600" b="1" dirty="0" smtClean="0"/>
                        <a:t>Elektrik ekipmanları/soketler, Diğer elektrikli ekipmanlar</a:t>
                      </a:r>
                      <a:endParaRPr lang="tr-TR" sz="1600" b="1" dirty="0"/>
                    </a:p>
                  </a:txBody>
                  <a:tcPr/>
                </a:tc>
                <a:tc hMerge="1">
                  <a:txBody>
                    <a:bodyPr/>
                    <a:lstStyle/>
                    <a:p>
                      <a:endParaRPr lang="tr-TR"/>
                    </a:p>
                  </a:txBody>
                  <a:tcPr/>
                </a:tc>
                <a:tc>
                  <a:txBody>
                    <a:bodyPr/>
                    <a:lstStyle/>
                    <a:p>
                      <a:r>
                        <a:rPr lang="tr-TR" sz="1600" b="1" dirty="0" smtClean="0"/>
                        <a:t>Elektrik çarpması</a:t>
                      </a:r>
                      <a:endParaRPr lang="tr-TR" sz="1600" b="1" dirty="0"/>
                    </a:p>
                  </a:txBody>
                  <a:tcPr/>
                </a:tc>
                <a:tc>
                  <a:txBody>
                    <a:bodyPr/>
                    <a:lstStyle/>
                    <a:p>
                      <a:pPr algn="ctr"/>
                      <a:r>
                        <a:rPr lang="tr-TR" sz="1600" b="1" dirty="0" smtClean="0"/>
                        <a:t>2</a:t>
                      </a:r>
                    </a:p>
                  </a:txBody>
                  <a:tcPr anchor="ctr"/>
                </a:tc>
                <a:tc>
                  <a:txBody>
                    <a:bodyPr/>
                    <a:lstStyle/>
                    <a:p>
                      <a:pPr algn="ctr"/>
                      <a:r>
                        <a:rPr lang="tr-TR" sz="1600" b="1" dirty="0" smtClean="0"/>
                        <a:t>3</a:t>
                      </a:r>
                    </a:p>
                  </a:txBody>
                  <a:tcPr anchor="ctr"/>
                </a:tc>
                <a:tc>
                  <a:txBody>
                    <a:bodyPr/>
                    <a:lstStyle/>
                    <a:p>
                      <a:pPr algn="ctr"/>
                      <a:r>
                        <a:rPr lang="tr-TR" sz="1600" b="1" dirty="0" smtClean="0"/>
                        <a:t>6</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t>Kabul Edilebilir Risk</a:t>
                      </a:r>
                    </a:p>
                    <a:p>
                      <a:endParaRPr lang="tr-TR" sz="1600" b="1" dirty="0"/>
                    </a:p>
                  </a:txBody>
                  <a:tcPr/>
                </a:tc>
              </a:tr>
              <a:tr h="455308">
                <a:tc gridSpan="2">
                  <a:txBody>
                    <a:bodyPr/>
                    <a:lstStyle/>
                    <a:p>
                      <a:r>
                        <a:rPr lang="tr-TR" sz="1600" b="1" dirty="0" smtClean="0"/>
                        <a:t>Sıcak radyatörler /ısıtıcılar</a:t>
                      </a:r>
                      <a:endParaRPr lang="tr-TR" sz="1600" b="1" dirty="0"/>
                    </a:p>
                  </a:txBody>
                  <a:tcPr/>
                </a:tc>
                <a:tc hMerge="1">
                  <a:txBody>
                    <a:bodyPr/>
                    <a:lstStyle/>
                    <a:p>
                      <a:endParaRPr lang="tr-TR"/>
                    </a:p>
                  </a:txBody>
                  <a:tcPr/>
                </a:tc>
                <a:tc>
                  <a:txBody>
                    <a:bodyPr/>
                    <a:lstStyle/>
                    <a:p>
                      <a:r>
                        <a:rPr lang="tr-TR" sz="1600" b="1" dirty="0" smtClean="0"/>
                        <a:t>Yanma/yaralanma </a:t>
                      </a:r>
                      <a:endParaRPr lang="tr-TR" sz="1600" b="1" dirty="0"/>
                    </a:p>
                  </a:txBody>
                  <a:tcPr/>
                </a:tc>
                <a:tc>
                  <a:txBody>
                    <a:bodyPr/>
                    <a:lstStyle/>
                    <a:p>
                      <a:pPr algn="ctr"/>
                      <a:r>
                        <a:rPr lang="tr-TR" sz="1600" b="1" dirty="0" smtClean="0"/>
                        <a:t>4</a:t>
                      </a:r>
                    </a:p>
                  </a:txBody>
                  <a:tcPr anchor="ctr"/>
                </a:tc>
                <a:tc>
                  <a:txBody>
                    <a:bodyPr/>
                    <a:lstStyle/>
                    <a:p>
                      <a:pPr algn="ctr"/>
                      <a:r>
                        <a:rPr lang="tr-TR" sz="1600" b="1" dirty="0" smtClean="0"/>
                        <a:t>4</a:t>
                      </a:r>
                    </a:p>
                  </a:txBody>
                  <a:tcPr anchor="ctr"/>
                </a:tc>
                <a:tc>
                  <a:txBody>
                    <a:bodyPr/>
                    <a:lstStyle/>
                    <a:p>
                      <a:pPr algn="ctr"/>
                      <a:r>
                        <a:rPr lang="tr-TR" sz="1600" b="1" dirty="0" smtClean="0"/>
                        <a:t>16</a:t>
                      </a:r>
                    </a:p>
                  </a:txBody>
                  <a:tcPr anchor="ctr">
                    <a:solidFill>
                      <a:srgbClr val="FF0000"/>
                    </a:solidFill>
                  </a:tcPr>
                </a:tc>
                <a:tc>
                  <a:txBody>
                    <a:bodyPr/>
                    <a:lstStyle/>
                    <a:p>
                      <a:r>
                        <a:rPr lang="tr-TR" sz="1600" b="1" dirty="0" smtClean="0"/>
                        <a:t>Kabul Edilemez Risk</a:t>
                      </a:r>
                      <a:endParaRPr lang="tr-TR" sz="1600" b="1" dirty="0"/>
                    </a:p>
                  </a:txBody>
                  <a:tcPr>
                    <a:solidFill>
                      <a:srgbClr val="FF0000"/>
                    </a:solidFill>
                  </a:tcPr>
                </a:tc>
              </a:tr>
              <a:tr h="357190">
                <a:tc gridSpan="2">
                  <a:txBody>
                    <a:bodyPr/>
                    <a:lstStyle/>
                    <a:p>
                      <a:r>
                        <a:rPr lang="tr-TR" sz="1600" b="1" dirty="0" smtClean="0"/>
                        <a:t>Açık pencereler </a:t>
                      </a:r>
                      <a:endParaRPr lang="tr-TR" sz="1600" b="1" dirty="0"/>
                    </a:p>
                  </a:txBody>
                  <a:tcPr/>
                </a:tc>
                <a:tc hMerge="1">
                  <a:txBody>
                    <a:bodyPr/>
                    <a:lstStyle/>
                    <a:p>
                      <a:endParaRPr lang="tr-TR"/>
                    </a:p>
                  </a:txBody>
                  <a:tcPr/>
                </a:tc>
                <a:tc>
                  <a:txBody>
                    <a:bodyPr/>
                    <a:lstStyle/>
                    <a:p>
                      <a:r>
                        <a:rPr lang="tr-TR" sz="1600" b="1" dirty="0" smtClean="0"/>
                        <a:t>Düşme</a:t>
                      </a:r>
                      <a:endParaRPr lang="tr-TR" sz="1600" b="1" dirty="0"/>
                    </a:p>
                  </a:txBody>
                  <a:tcPr/>
                </a:tc>
                <a:tc>
                  <a:txBody>
                    <a:bodyPr/>
                    <a:lstStyle/>
                    <a:p>
                      <a:endParaRPr lang="tr-TR" sz="2000" b="1" dirty="0"/>
                    </a:p>
                  </a:txBody>
                  <a:tcPr/>
                </a:tc>
                <a:tc>
                  <a:txBody>
                    <a:bodyPr/>
                    <a:lstStyle/>
                    <a:p>
                      <a:endParaRPr lang="tr-TR" sz="2000" b="1" dirty="0"/>
                    </a:p>
                  </a:txBody>
                  <a:tcPr/>
                </a:tc>
                <a:tc>
                  <a:txBody>
                    <a:bodyPr/>
                    <a:lstStyle/>
                    <a:p>
                      <a:endParaRPr lang="tr-TR" sz="2000" b="1" dirty="0"/>
                    </a:p>
                  </a:txBody>
                  <a:tcPr/>
                </a:tc>
                <a:tc>
                  <a:txBody>
                    <a:bodyPr/>
                    <a:lstStyle/>
                    <a:p>
                      <a:endParaRPr lang="tr-TR" sz="2000" b="1" dirty="0"/>
                    </a:p>
                  </a:txBody>
                  <a:tcPr/>
                </a:tc>
              </a:tr>
              <a:tr h="624502">
                <a:tc gridSpan="2">
                  <a:txBody>
                    <a:bodyPr/>
                    <a:lstStyle/>
                    <a:p>
                      <a:r>
                        <a:rPr lang="tr-TR" sz="1600" b="1" dirty="0" smtClean="0"/>
                        <a:t>Sıralar</a:t>
                      </a:r>
                      <a:endParaRPr lang="tr-TR" sz="1600" b="1" dirty="0"/>
                    </a:p>
                  </a:txBody>
                  <a:tcPr/>
                </a:tc>
                <a:tc hMerge="1">
                  <a:txBody>
                    <a:bodyPr/>
                    <a:lstStyle/>
                    <a:p>
                      <a:endParaRPr lang="tr-TR"/>
                    </a:p>
                  </a:txBody>
                  <a:tcPr/>
                </a:tc>
                <a:tc>
                  <a:txBody>
                    <a:bodyPr/>
                    <a:lstStyle/>
                    <a:p>
                      <a:r>
                        <a:rPr lang="tr-TR" sz="1600" b="1" dirty="0" smtClean="0"/>
                        <a:t>Çarparak yaralanma, Düşme, Takılma</a:t>
                      </a:r>
                      <a:endParaRPr lang="tr-TR" sz="1600" b="1" dirty="0"/>
                    </a:p>
                  </a:txBody>
                  <a:tcPr/>
                </a:tc>
                <a:tc>
                  <a:txBody>
                    <a:bodyPr/>
                    <a:lstStyle/>
                    <a:p>
                      <a:endParaRPr lang="tr-TR" sz="2000" b="1" dirty="0"/>
                    </a:p>
                  </a:txBody>
                  <a:tcPr/>
                </a:tc>
                <a:tc>
                  <a:txBody>
                    <a:bodyPr/>
                    <a:lstStyle/>
                    <a:p>
                      <a:endParaRPr lang="tr-TR" sz="2000" b="1" dirty="0"/>
                    </a:p>
                  </a:txBody>
                  <a:tcPr/>
                </a:tc>
                <a:tc>
                  <a:txBody>
                    <a:bodyPr/>
                    <a:lstStyle/>
                    <a:p>
                      <a:endParaRPr lang="tr-TR" sz="2000" b="1" dirty="0"/>
                    </a:p>
                  </a:txBody>
                  <a:tcPr/>
                </a:tc>
                <a:tc>
                  <a:txBody>
                    <a:bodyPr/>
                    <a:lstStyle/>
                    <a:p>
                      <a:endParaRPr lang="tr-TR" sz="2000" b="1" dirty="0"/>
                    </a:p>
                  </a:txBody>
                  <a:tcPr/>
                </a:tc>
              </a:tr>
              <a:tr h="576000">
                <a:tc gridSpan="2">
                  <a:txBody>
                    <a:bodyPr/>
                    <a:lstStyle/>
                    <a:p>
                      <a:r>
                        <a:rPr lang="tr-TR" sz="1600" b="1" dirty="0" smtClean="0"/>
                        <a:t>Tehlikeli maddeler </a:t>
                      </a:r>
                      <a:endParaRPr lang="tr-TR" sz="1600" b="1" dirty="0"/>
                    </a:p>
                  </a:txBody>
                  <a:tcPr/>
                </a:tc>
                <a:tc hMerge="1">
                  <a:txBody>
                    <a:bodyPr/>
                    <a:lstStyle/>
                    <a:p>
                      <a:endParaRPr lang="tr-TR"/>
                    </a:p>
                  </a:txBody>
                  <a:tcPr/>
                </a:tc>
                <a:tc>
                  <a:txBody>
                    <a:bodyPr/>
                    <a:lstStyle/>
                    <a:p>
                      <a:r>
                        <a:rPr lang="tr-TR" sz="1600" b="1" dirty="0" smtClean="0"/>
                        <a:t>Zehirlenme, Hastalanma</a:t>
                      </a:r>
                      <a:endParaRPr lang="tr-TR" sz="1600" b="1" dirty="0"/>
                    </a:p>
                  </a:txBody>
                  <a:tcPr/>
                </a:tc>
                <a:tc>
                  <a:txBody>
                    <a:bodyPr/>
                    <a:lstStyle/>
                    <a:p>
                      <a:endParaRPr lang="tr-TR" sz="2000" b="1" dirty="0"/>
                    </a:p>
                  </a:txBody>
                  <a:tcPr/>
                </a:tc>
                <a:tc>
                  <a:txBody>
                    <a:bodyPr/>
                    <a:lstStyle/>
                    <a:p>
                      <a:endParaRPr lang="tr-TR" sz="2000" b="1" dirty="0"/>
                    </a:p>
                  </a:txBody>
                  <a:tcPr/>
                </a:tc>
                <a:tc>
                  <a:txBody>
                    <a:bodyPr/>
                    <a:lstStyle/>
                    <a:p>
                      <a:endParaRPr lang="tr-TR" sz="2000" b="1" dirty="0"/>
                    </a:p>
                  </a:txBody>
                  <a:tcPr/>
                </a:tc>
                <a:tc>
                  <a:txBody>
                    <a:bodyPr/>
                    <a:lstStyle/>
                    <a:p>
                      <a:endParaRPr lang="tr-TR" sz="2000" b="1" dirty="0"/>
                    </a:p>
                  </a:txBody>
                  <a:tcPr/>
                </a:tc>
              </a:tr>
            </a:tbl>
          </a:graphicData>
        </a:graphic>
      </p:graphicFrame>
      <p:sp>
        <p:nvSpPr>
          <p:cNvPr id="3" name="Başlık 3"/>
          <p:cNvSpPr txBox="1">
            <a:spLocks/>
          </p:cNvSpPr>
          <p:nvPr/>
        </p:nvSpPr>
        <p:spPr>
          <a:xfrm>
            <a:off x="714348" y="0"/>
            <a:ext cx="7572428" cy="1357322"/>
          </a:xfrm>
          <a:prstGeom prst="rect">
            <a:avLst/>
          </a:prstGeom>
        </p:spPr>
        <p:txBody>
          <a:bodyPr vert="horz" lIns="91440" tIns="45720" rIns="91440" bIns="45720" rtlCol="0" anchor="ctr">
            <a:noAutofit/>
          </a:bodyPr>
          <a:lstStyle/>
          <a:p>
            <a:pPr lvl="0">
              <a:spcBef>
                <a:spcPct val="0"/>
              </a:spcBef>
              <a:defRPr/>
            </a:pPr>
            <a:r>
              <a:rPr lang="tr-TR" sz="3200" b="1" dirty="0" smtClean="0">
                <a:solidFill>
                  <a:srgbClr val="FF0000"/>
                </a:solidFill>
                <a:effectLst>
                  <a:outerShdw blurRad="38100" dist="38100" dir="2700000" algn="tl">
                    <a:srgbClr val="000000">
                      <a:alpha val="43137"/>
                    </a:srgbClr>
                  </a:outerShdw>
                </a:effectLst>
                <a:latin typeface="Calibri" pitchFamily="34" charset="0"/>
                <a:ea typeface="Times New Roman"/>
                <a:cs typeface="Calibri" pitchFamily="34" charset="0"/>
              </a:rPr>
              <a:t>Risk Değerlendirme Adımları – 7.Adım</a:t>
            </a:r>
            <a:endParaRPr lang="tr-TR" sz="3200" dirty="0" smtClean="0">
              <a:solidFill>
                <a:srgbClr val="FF0000"/>
              </a:solidFill>
              <a:effectLst>
                <a:outerShdw blurRad="38100" dist="38100" dir="2700000" algn="tl">
                  <a:srgbClr val="000000">
                    <a:alpha val="43137"/>
                  </a:srgbClr>
                </a:outerShdw>
              </a:effectLst>
              <a:latin typeface="Calibri" pitchFamily="34" charset="0"/>
              <a:ea typeface="Times New Roman"/>
              <a:cs typeface="Calibri" pitchFamily="34" charset="0"/>
            </a:endParaRPr>
          </a:p>
        </p:txBody>
      </p:sp>
    </p:spTree>
    <p:extLst>
      <p:ext uri="{BB962C8B-B14F-4D97-AF65-F5344CB8AC3E}">
        <p14:creationId xmlns:p14="http://schemas.microsoft.com/office/powerpoint/2010/main" val="202035983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3"/>
          <p:cNvGrpSpPr>
            <a:grpSpLocks/>
          </p:cNvGrpSpPr>
          <p:nvPr/>
        </p:nvGrpSpPr>
        <p:grpSpPr bwMode="auto">
          <a:xfrm>
            <a:off x="779463" y="4221163"/>
            <a:ext cx="2133600" cy="2989262"/>
            <a:chOff x="611560" y="4221088"/>
            <a:chExt cx="2133600" cy="2988845"/>
          </a:xfrm>
        </p:grpSpPr>
        <p:sp>
          <p:nvSpPr>
            <p:cNvPr id="4" name="Dikdörtgen 3"/>
            <p:cNvSpPr/>
            <p:nvPr/>
          </p:nvSpPr>
          <p:spPr>
            <a:xfrm>
              <a:off x="1570348" y="5481741"/>
              <a:ext cx="216024" cy="1728192"/>
            </a:xfrm>
            <a:prstGeom prst="rect">
              <a:avLst/>
            </a:prstGeom>
            <a:solidFill>
              <a:schemeClr val="tx2">
                <a:lumMod val="75000"/>
              </a:schemeClr>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pic>
          <p:nvPicPr>
            <p:cNvPr id="15380" name="Picture 2" descr="C:\Users\furkah\AppData\Local\Microsoft\Windows\Temporary Internet Files\Content.IE5\UBENFT4U\MC900432561[1].png"/>
            <p:cNvPicPr>
              <a:picLocks noChangeAspect="1" noChangeArrowheads="1"/>
            </p:cNvPicPr>
            <p:nvPr/>
          </p:nvPicPr>
          <p:blipFill>
            <a:blip r:embed="rId3"/>
            <a:srcRect/>
            <a:stretch>
              <a:fillRect/>
            </a:stretch>
          </p:blipFill>
          <p:spPr bwMode="auto">
            <a:xfrm>
              <a:off x="611560" y="4221088"/>
              <a:ext cx="2133600" cy="2133600"/>
            </a:xfrm>
            <a:prstGeom prst="rect">
              <a:avLst/>
            </a:prstGeom>
            <a:noFill/>
            <a:ln w="9525">
              <a:noFill/>
              <a:miter lim="800000"/>
              <a:headEnd/>
              <a:tailEnd/>
            </a:ln>
          </p:spPr>
        </p:pic>
      </p:grpSp>
      <p:grpSp>
        <p:nvGrpSpPr>
          <p:cNvPr id="3" name="Grup 12"/>
          <p:cNvGrpSpPr>
            <a:grpSpLocks/>
          </p:cNvGrpSpPr>
          <p:nvPr/>
        </p:nvGrpSpPr>
        <p:grpSpPr bwMode="auto">
          <a:xfrm>
            <a:off x="3109913" y="3068638"/>
            <a:ext cx="2565400" cy="3948112"/>
            <a:chOff x="2942488" y="3068960"/>
            <a:chExt cx="2565648" cy="3947120"/>
          </a:xfrm>
        </p:grpSpPr>
        <p:sp>
          <p:nvSpPr>
            <p:cNvPr id="11" name="Dikdörtgen 10"/>
            <p:cNvSpPr/>
            <p:nvPr/>
          </p:nvSpPr>
          <p:spPr>
            <a:xfrm>
              <a:off x="4067944" y="5287888"/>
              <a:ext cx="310684" cy="1728192"/>
            </a:xfrm>
            <a:prstGeom prst="rect">
              <a:avLst/>
            </a:prstGeom>
            <a:solidFill>
              <a:schemeClr val="tx2">
                <a:lumMod val="75000"/>
              </a:schemeClr>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pic>
          <p:nvPicPr>
            <p:cNvPr id="5" name="Picture 2" descr="C:\Users\furkah\AppData\Local\Microsoft\Windows\Temporary Internet Files\Content.IE5\UBENFT4U\MC900432561[1].png"/>
            <p:cNvPicPr>
              <a:picLocks noChangeAspect="1" noChangeArrowheads="1"/>
            </p:cNvPicPr>
            <p:nvPr/>
          </p:nvPicPr>
          <p:blipFill>
            <a:blip r:embed="rId3" cstate="print">
              <a:duotone>
                <a:prstClr val="black"/>
                <a:srgbClr val="FF6600">
                  <a:tint val="45000"/>
                  <a:satMod val="400000"/>
                </a:srgbClr>
              </a:duotone>
              <a:extLst/>
            </a:blip>
            <a:srcRect/>
            <a:stretch>
              <a:fillRect/>
            </a:stretch>
          </p:blipFill>
          <p:spPr bwMode="auto">
            <a:xfrm>
              <a:off x="2942488" y="3068960"/>
              <a:ext cx="2565648" cy="2565648"/>
            </a:xfrm>
            <a:prstGeom prst="rect">
              <a:avLst/>
            </a:prstGeom>
            <a:noFill/>
            <a:extLst/>
          </p:spPr>
        </p:pic>
      </p:grpSp>
      <p:grpSp>
        <p:nvGrpSpPr>
          <p:cNvPr id="10" name="Grup 9"/>
          <p:cNvGrpSpPr>
            <a:grpSpLocks/>
          </p:cNvGrpSpPr>
          <p:nvPr/>
        </p:nvGrpSpPr>
        <p:grpSpPr bwMode="auto">
          <a:xfrm>
            <a:off x="6035675" y="2205038"/>
            <a:ext cx="2713038" cy="4811712"/>
            <a:chOff x="5868144" y="2204864"/>
            <a:chExt cx="2712672" cy="4811216"/>
          </a:xfrm>
        </p:grpSpPr>
        <p:sp>
          <p:nvSpPr>
            <p:cNvPr id="12" name="Dikdörtgen 11"/>
            <p:cNvSpPr/>
            <p:nvPr/>
          </p:nvSpPr>
          <p:spPr>
            <a:xfrm>
              <a:off x="6986901" y="4653136"/>
              <a:ext cx="455190" cy="2362944"/>
            </a:xfrm>
            <a:prstGeom prst="rect">
              <a:avLst/>
            </a:prstGeom>
            <a:solidFill>
              <a:schemeClr val="tx2">
                <a:lumMod val="75000"/>
              </a:schemeClr>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pic>
          <p:nvPicPr>
            <p:cNvPr id="6" name="Picture 2" descr="C:\Users\furkah\AppData\Local\Microsoft\Windows\Temporary Internet Files\Content.IE5\UBENFT4U\MC900432561[1].png"/>
            <p:cNvPicPr>
              <a:picLocks noChangeAspect="1" noChangeArrowheads="1"/>
            </p:cNvPicPr>
            <p:nvPr/>
          </p:nvPicPr>
          <p:blipFill>
            <a:blip r:embed="rId4" cstate="print">
              <a:duotone>
                <a:prstClr val="black"/>
                <a:srgbClr val="FF0000">
                  <a:tint val="45000"/>
                  <a:satMod val="400000"/>
                </a:srgbClr>
              </a:duotone>
              <a:extLst/>
            </a:blip>
            <a:srcRect/>
            <a:stretch>
              <a:fillRect/>
            </a:stretch>
          </p:blipFill>
          <p:spPr bwMode="auto">
            <a:xfrm>
              <a:off x="5868144" y="2204864"/>
              <a:ext cx="2712672" cy="2712672"/>
            </a:xfrm>
            <a:prstGeom prst="rect">
              <a:avLst/>
            </a:prstGeom>
            <a:noFill/>
            <a:extLst/>
          </p:spPr>
        </p:pic>
      </p:grpSp>
      <p:sp>
        <p:nvSpPr>
          <p:cNvPr id="7" name="2 İçerik Yer Tutucusu"/>
          <p:cNvSpPr txBox="1">
            <a:spLocks/>
          </p:cNvSpPr>
          <p:nvPr/>
        </p:nvSpPr>
        <p:spPr bwMode="auto">
          <a:xfrm rot="-2827806">
            <a:off x="-6350" y="3476626"/>
            <a:ext cx="2763837" cy="1223962"/>
          </a:xfrm>
          <a:prstGeom prst="rect">
            <a:avLst/>
          </a:prstGeom>
          <a:noFill/>
          <a:ln w="9525">
            <a:noFill/>
            <a:miter lim="800000"/>
            <a:headEnd/>
            <a:tailEnd/>
          </a:ln>
        </p:spPr>
        <p:txBody>
          <a:bodyPr/>
          <a:lstStyle/>
          <a:p>
            <a:pPr eaLnBrk="0" hangingPunct="0">
              <a:spcBef>
                <a:spcPct val="20000"/>
              </a:spcBef>
              <a:buClr>
                <a:srgbClr val="013A81"/>
              </a:buClr>
              <a:buSzPct val="95000"/>
              <a:buFont typeface="Wingdings 2" pitchFamily="18" charset="2"/>
              <a:buNone/>
            </a:pPr>
            <a:r>
              <a:rPr lang="tr-TR" sz="3000" b="1" dirty="0">
                <a:solidFill>
                  <a:srgbClr val="FFC000"/>
                </a:solidFill>
                <a:latin typeface="Arial Black" pitchFamily="34" charset="0"/>
              </a:rPr>
              <a:t>AZ TEHLİKELİ</a:t>
            </a:r>
          </a:p>
        </p:txBody>
      </p:sp>
      <p:sp>
        <p:nvSpPr>
          <p:cNvPr id="8" name="2 İçerik Yer Tutucusu"/>
          <p:cNvSpPr txBox="1">
            <a:spLocks/>
          </p:cNvSpPr>
          <p:nvPr/>
        </p:nvSpPr>
        <p:spPr bwMode="auto">
          <a:xfrm rot="-2827806">
            <a:off x="2617788" y="2900362"/>
            <a:ext cx="2763838" cy="1223963"/>
          </a:xfrm>
          <a:prstGeom prst="rect">
            <a:avLst/>
          </a:prstGeom>
          <a:noFill/>
          <a:ln w="9525">
            <a:noFill/>
            <a:miter lim="800000"/>
            <a:headEnd/>
            <a:tailEnd/>
          </a:ln>
        </p:spPr>
        <p:txBody>
          <a:bodyPr/>
          <a:lstStyle/>
          <a:p>
            <a:pPr eaLnBrk="0" hangingPunct="0">
              <a:spcBef>
                <a:spcPct val="20000"/>
              </a:spcBef>
              <a:buClr>
                <a:srgbClr val="013A81"/>
              </a:buClr>
              <a:buSzPct val="95000"/>
              <a:buFont typeface="Wingdings 2" pitchFamily="18" charset="2"/>
              <a:buNone/>
            </a:pPr>
            <a:r>
              <a:rPr lang="tr-TR" sz="3000" b="1">
                <a:solidFill>
                  <a:srgbClr val="FF6600"/>
                </a:solidFill>
                <a:latin typeface="Arial Black" pitchFamily="34" charset="0"/>
              </a:rPr>
              <a:t>TEHLİKELİ</a:t>
            </a:r>
          </a:p>
        </p:txBody>
      </p:sp>
      <p:sp>
        <p:nvSpPr>
          <p:cNvPr id="9" name="2 İçerik Yer Tutucusu"/>
          <p:cNvSpPr txBox="1">
            <a:spLocks/>
          </p:cNvSpPr>
          <p:nvPr/>
        </p:nvSpPr>
        <p:spPr bwMode="auto">
          <a:xfrm rot="-2827806">
            <a:off x="5178425" y="1676401"/>
            <a:ext cx="2763837" cy="1223962"/>
          </a:xfrm>
          <a:prstGeom prst="rect">
            <a:avLst/>
          </a:prstGeom>
          <a:noFill/>
          <a:ln w="9525">
            <a:noFill/>
            <a:miter lim="800000"/>
            <a:headEnd/>
            <a:tailEnd/>
          </a:ln>
        </p:spPr>
        <p:txBody>
          <a:bodyPr/>
          <a:lstStyle/>
          <a:p>
            <a:pPr eaLnBrk="0" hangingPunct="0">
              <a:spcBef>
                <a:spcPct val="20000"/>
              </a:spcBef>
              <a:buClr>
                <a:srgbClr val="013A81"/>
              </a:buClr>
              <a:buSzPct val="95000"/>
              <a:buFont typeface="Wingdings 2" pitchFamily="18" charset="2"/>
              <a:buNone/>
            </a:pPr>
            <a:r>
              <a:rPr lang="tr-TR" sz="3000" b="1">
                <a:solidFill>
                  <a:srgbClr val="C00000"/>
                </a:solidFill>
                <a:latin typeface="Arial Black" pitchFamily="34" charset="0"/>
              </a:rPr>
              <a:t>ÇOK</a:t>
            </a:r>
          </a:p>
          <a:p>
            <a:pPr eaLnBrk="0" hangingPunct="0">
              <a:spcBef>
                <a:spcPct val="20000"/>
              </a:spcBef>
              <a:buClr>
                <a:srgbClr val="013A81"/>
              </a:buClr>
              <a:buSzPct val="95000"/>
              <a:buFont typeface="Wingdings 2" pitchFamily="18" charset="2"/>
              <a:buNone/>
            </a:pPr>
            <a:r>
              <a:rPr lang="tr-TR" sz="3000" b="1">
                <a:solidFill>
                  <a:srgbClr val="C00000"/>
                </a:solidFill>
                <a:latin typeface="Arial Black" pitchFamily="34" charset="0"/>
              </a:rPr>
              <a:t>TEHLİKELİ</a:t>
            </a:r>
          </a:p>
        </p:txBody>
      </p:sp>
      <p:sp>
        <p:nvSpPr>
          <p:cNvPr id="15368" name="1 Başlık"/>
          <p:cNvSpPr>
            <a:spLocks noGrp="1"/>
          </p:cNvSpPr>
          <p:nvPr>
            <p:ph type="title" idx="4294967295"/>
          </p:nvPr>
        </p:nvSpPr>
        <p:spPr>
          <a:xfrm>
            <a:off x="827088" y="704850"/>
            <a:ext cx="7859712" cy="1143000"/>
          </a:xfrm>
        </p:spPr>
        <p:txBody>
          <a:bodyPr/>
          <a:lstStyle/>
          <a:p>
            <a:pPr algn="l"/>
            <a:r>
              <a:rPr lang="tr-TR" dirty="0" smtClean="0"/>
              <a:t>İşyerleri Tehlike Sınıfları</a:t>
            </a:r>
            <a:endParaRPr lang="en-US" dirty="0" smtClean="0"/>
          </a:p>
        </p:txBody>
      </p:sp>
    </p:spTree>
    <p:extLst>
      <p:ext uri="{BB962C8B-B14F-4D97-AF65-F5344CB8AC3E}">
        <p14:creationId xmlns:p14="http://schemas.microsoft.com/office/powerpoint/2010/main" val="222825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nodeType="afterGroup">
                            <p:stCondLst>
                              <p:cond delay="1000"/>
                            </p:stCondLst>
                            <p:childTnLst>
                              <p:par>
                                <p:cTn id="14" presetID="2" presetClass="entr" presetSubtype="4"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childTnLst>
                                </p:cTn>
                              </p:par>
                            </p:childTnLst>
                          </p:cTn>
                        </p:par>
                        <p:par>
                          <p:cTn id="22" fill="hold" nodeType="afterGroup">
                            <p:stCondLst>
                              <p:cond delay="3500"/>
                            </p:stCondLst>
                            <p:childTnLst>
                              <p:par>
                                <p:cTn id="23" presetID="2" presetClass="entr" presetSubtype="4"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10"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o"/>
          <p:cNvGraphicFramePr>
            <a:graphicFrameLocks noGrp="1"/>
          </p:cNvGraphicFramePr>
          <p:nvPr/>
        </p:nvGraphicFramePr>
        <p:xfrm>
          <a:off x="214282" y="214290"/>
          <a:ext cx="8715403" cy="6501141"/>
        </p:xfrm>
        <a:graphic>
          <a:graphicData uri="http://schemas.openxmlformats.org/drawingml/2006/table">
            <a:tbl>
              <a:tblPr firstRow="1" bandRow="1">
                <a:tableStyleId>{5C22544A-7EE6-4342-B048-85BDC9FD1C3A}</a:tableStyleId>
              </a:tblPr>
              <a:tblGrid>
                <a:gridCol w="1500198"/>
                <a:gridCol w="1000132"/>
                <a:gridCol w="785818"/>
                <a:gridCol w="3786214"/>
                <a:gridCol w="1643041"/>
              </a:tblGrid>
              <a:tr h="951103">
                <a:tc>
                  <a:txBody>
                    <a:bodyPr/>
                    <a:lstStyle/>
                    <a:p>
                      <a:pPr algn="ctr"/>
                      <a:r>
                        <a:rPr lang="tr-TR" sz="1100" dirty="0" smtClean="0">
                          <a:latin typeface="Calibri" pitchFamily="34" charset="0"/>
                        </a:rPr>
                        <a:t>Tehlike</a:t>
                      </a:r>
                      <a:r>
                        <a:rPr lang="tr-TR" sz="1100" baseline="0" dirty="0" smtClean="0">
                          <a:latin typeface="Calibri" pitchFamily="34" charset="0"/>
                        </a:rPr>
                        <a:t> Alanı/Ortamı</a:t>
                      </a:r>
                      <a:endParaRPr lang="tr-TR" sz="1100" dirty="0" smtClean="0">
                        <a:latin typeface="Calibri" pitchFamily="34" charset="0"/>
                      </a:endParaRPr>
                    </a:p>
                    <a:p>
                      <a:pPr algn="ctr"/>
                      <a:r>
                        <a:rPr lang="tr-TR" sz="1100" dirty="0" smtClean="0">
                          <a:latin typeface="Calibri" pitchFamily="34" charset="0"/>
                        </a:rPr>
                        <a:t>SINIFLAR</a:t>
                      </a:r>
                      <a:endParaRPr lang="tr-TR" sz="1100" dirty="0">
                        <a:latin typeface="Calibri" pitchFamily="34" charset="0"/>
                      </a:endParaRPr>
                    </a:p>
                  </a:txBody>
                  <a:tcPr anchor="ctr"/>
                </a:tc>
                <a:tc>
                  <a:txBody>
                    <a:bodyPr/>
                    <a:lstStyle/>
                    <a:p>
                      <a:pPr algn="ctr"/>
                      <a:r>
                        <a:rPr lang="tr-TR" sz="1400" dirty="0" smtClean="0">
                          <a:latin typeface="Calibri" pitchFamily="34" charset="0"/>
                        </a:rPr>
                        <a:t>RİSK</a:t>
                      </a:r>
                      <a:endParaRPr lang="tr-TR" sz="900" dirty="0">
                        <a:latin typeface="Calibri" pitchFamily="34" charset="0"/>
                      </a:endParaRPr>
                    </a:p>
                  </a:txBody>
                  <a:tcPr anchor="ctr"/>
                </a:tc>
                <a:tc>
                  <a:txBody>
                    <a:bodyPr/>
                    <a:lstStyle/>
                    <a:p>
                      <a:pPr algn="ctr"/>
                      <a:r>
                        <a:rPr lang="tr-TR" sz="1200" dirty="0" smtClean="0">
                          <a:latin typeface="Calibri" pitchFamily="34" charset="0"/>
                        </a:rPr>
                        <a:t>Risk Düzeyi</a:t>
                      </a:r>
                      <a:endParaRPr lang="tr-TR" sz="1200" dirty="0">
                        <a:latin typeface="Calibri" pitchFamily="34" charset="0"/>
                      </a:endParaRPr>
                    </a:p>
                  </a:txBody>
                  <a:tcPr anchor="ctr"/>
                </a:tc>
                <a:tc>
                  <a:txBody>
                    <a:bodyPr/>
                    <a:lstStyle/>
                    <a:p>
                      <a:pPr algn="ctr"/>
                      <a:r>
                        <a:rPr lang="tr-TR" sz="3200" dirty="0" smtClean="0">
                          <a:latin typeface="Calibri" pitchFamily="34" charset="0"/>
                        </a:rPr>
                        <a:t>Kontrol</a:t>
                      </a:r>
                      <a:r>
                        <a:rPr lang="tr-TR" sz="3200" baseline="0" dirty="0" smtClean="0">
                          <a:latin typeface="Calibri" pitchFamily="34" charset="0"/>
                        </a:rPr>
                        <a:t> Tedbiri</a:t>
                      </a:r>
                      <a:endParaRPr lang="tr-TR" sz="3200" dirty="0">
                        <a:latin typeface="Calibri" pitchFamily="34" charset="0"/>
                      </a:endParaRPr>
                    </a:p>
                  </a:txBody>
                  <a:tcPr anchor="ctr"/>
                </a:tc>
                <a:tc>
                  <a:txBody>
                    <a:bodyPr/>
                    <a:lstStyle/>
                    <a:p>
                      <a:pPr algn="ctr"/>
                      <a:r>
                        <a:rPr lang="tr-TR" dirty="0" smtClean="0">
                          <a:latin typeface="Calibri" pitchFamily="34" charset="0"/>
                        </a:rPr>
                        <a:t>Tamamlanma Tarihi</a:t>
                      </a:r>
                      <a:endParaRPr lang="tr-TR" dirty="0">
                        <a:latin typeface="Calibri" pitchFamily="34" charset="0"/>
                      </a:endParaRPr>
                    </a:p>
                  </a:txBody>
                  <a:tcPr anchor="ctr"/>
                </a:tc>
              </a:tr>
              <a:tr h="2434807">
                <a:tc>
                  <a:txBody>
                    <a:bodyPr/>
                    <a:lstStyle/>
                    <a:p>
                      <a:r>
                        <a:rPr lang="tr-TR" sz="1400" b="1" dirty="0" smtClean="0">
                          <a:latin typeface="Calibri" pitchFamily="34" charset="0"/>
                        </a:rPr>
                        <a:t>Hasarlı zemin </a:t>
                      </a:r>
                      <a:endParaRPr lang="tr-TR" sz="1400" b="1" dirty="0">
                        <a:latin typeface="Calibri" pitchFamily="34" charset="0"/>
                      </a:endParaRPr>
                    </a:p>
                  </a:txBody>
                  <a:tcPr/>
                </a:tc>
                <a:tc>
                  <a:txBody>
                    <a:bodyPr/>
                    <a:lstStyle/>
                    <a:p>
                      <a:r>
                        <a:rPr lang="tr-TR" sz="1400" b="1" dirty="0" smtClean="0">
                          <a:latin typeface="Calibri" pitchFamily="34" charset="0"/>
                        </a:rPr>
                        <a:t>Kayma, takılma, düşme yaralanma </a:t>
                      </a:r>
                      <a:endParaRPr lang="tr-TR" sz="1400" b="1" dirty="0">
                        <a:latin typeface="Calibri" pitchFamily="34" charset="0"/>
                      </a:endParaRPr>
                    </a:p>
                  </a:txBody>
                  <a:tcPr/>
                </a:tc>
                <a:tc>
                  <a:txBody>
                    <a:bodyPr/>
                    <a:lstStyle/>
                    <a:p>
                      <a:pPr algn="ctr"/>
                      <a:r>
                        <a:rPr lang="tr-TR" sz="1400" b="1" dirty="0" smtClean="0">
                          <a:latin typeface="Calibri" pitchFamily="34" charset="0"/>
                        </a:rPr>
                        <a:t>6</a:t>
                      </a:r>
                    </a:p>
                  </a:txBody>
                  <a:tcPr anchor="ctr">
                    <a:solidFill>
                      <a:srgbClr val="00B050"/>
                    </a:solidFill>
                  </a:tcPr>
                </a:tc>
                <a:tc>
                  <a:txBody>
                    <a:bodyPr/>
                    <a:lstStyle/>
                    <a:p>
                      <a:r>
                        <a:rPr lang="tr-TR" sz="1800" b="0" dirty="0" smtClean="0">
                          <a:latin typeface="Calibri" pitchFamily="34" charset="0"/>
                        </a:rPr>
                        <a:t>Zeminin düzenli kontrol edilmesi</a:t>
                      </a:r>
                    </a:p>
                    <a:p>
                      <a:r>
                        <a:rPr lang="tr-TR" sz="1800" b="0" dirty="0" smtClean="0">
                          <a:latin typeface="Calibri" pitchFamily="34" charset="0"/>
                        </a:rPr>
                        <a:t>Bozukluk varsa hemen düzeltilmesi</a:t>
                      </a:r>
                      <a:endParaRPr lang="tr-TR" sz="1600" b="0" dirty="0">
                        <a:latin typeface="Calibri" pitchFamily="34" charset="0"/>
                      </a:endParaRPr>
                    </a:p>
                  </a:txBody>
                  <a:tcPr anchor="ctr">
                    <a:solidFill>
                      <a:schemeClr val="accent5">
                        <a:lumMod val="20000"/>
                        <a:lumOff val="80000"/>
                      </a:schemeClr>
                    </a:solidFill>
                  </a:tcPr>
                </a:tc>
                <a:tc>
                  <a:txBody>
                    <a:bodyPr/>
                    <a:lstStyle/>
                    <a:p>
                      <a:pPr marL="0" algn="ctr" defTabSz="914400" rtl="0" eaLnBrk="1" latinLnBrk="0" hangingPunct="1"/>
                      <a:r>
                        <a:rPr lang="tr-TR" sz="1600" b="1" kern="1200" dirty="0" smtClean="0">
                          <a:solidFill>
                            <a:schemeClr val="dk1"/>
                          </a:solidFill>
                          <a:latin typeface="Calibri" pitchFamily="34" charset="0"/>
                          <a:ea typeface="+mn-ea"/>
                          <a:cs typeface="+mn-cs"/>
                        </a:rPr>
                        <a:t>1</a:t>
                      </a:r>
                      <a:r>
                        <a:rPr lang="tr-TR" sz="1600" b="1" kern="1200" baseline="0" dirty="0" smtClean="0">
                          <a:solidFill>
                            <a:schemeClr val="dk1"/>
                          </a:solidFill>
                          <a:latin typeface="Calibri" pitchFamily="34" charset="0"/>
                          <a:ea typeface="+mn-ea"/>
                          <a:cs typeface="+mn-cs"/>
                        </a:rPr>
                        <a:t> Ay</a:t>
                      </a:r>
                      <a:endParaRPr lang="tr-TR" sz="1600" b="1" kern="1200" dirty="0">
                        <a:solidFill>
                          <a:schemeClr val="dk1"/>
                        </a:solidFill>
                        <a:latin typeface="Calibri" pitchFamily="34" charset="0"/>
                        <a:ea typeface="+mn-ea"/>
                        <a:cs typeface="+mn-cs"/>
                      </a:endParaRPr>
                    </a:p>
                  </a:txBody>
                  <a:tcPr anchor="ctr">
                    <a:solidFill>
                      <a:schemeClr val="accent5">
                        <a:lumMod val="20000"/>
                        <a:lumOff val="80000"/>
                      </a:schemeClr>
                    </a:solidFill>
                  </a:tcPr>
                </a:tc>
              </a:tr>
              <a:tr h="1391319">
                <a:tc>
                  <a:txBody>
                    <a:bodyPr/>
                    <a:lstStyle/>
                    <a:p>
                      <a:r>
                        <a:rPr lang="tr-TR" sz="1400" b="1" dirty="0" smtClean="0">
                          <a:latin typeface="Calibri" pitchFamily="34" charset="0"/>
                        </a:rPr>
                        <a:t>Uzatma Kablolar </a:t>
                      </a:r>
                      <a:endParaRPr lang="tr-TR" sz="1400" b="1" dirty="0">
                        <a:latin typeface="Calibri" pitchFamily="34" charset="0"/>
                      </a:endParaRPr>
                    </a:p>
                  </a:txBody>
                  <a:tcPr/>
                </a:tc>
                <a:tc>
                  <a:txBody>
                    <a:bodyPr/>
                    <a:lstStyle/>
                    <a:p>
                      <a:r>
                        <a:rPr lang="tr-TR" sz="1400" b="1" dirty="0" smtClean="0">
                          <a:latin typeface="Calibri" pitchFamily="34" charset="0"/>
                        </a:rPr>
                        <a:t>Takılma, düşme yaralanma Elektrik çarpması </a:t>
                      </a:r>
                      <a:endParaRPr lang="tr-TR" sz="1400" b="1" dirty="0">
                        <a:latin typeface="Calibri" pitchFamily="34" charset="0"/>
                      </a:endParaRPr>
                    </a:p>
                  </a:txBody>
                  <a:tcPr/>
                </a:tc>
                <a:tc>
                  <a:txBody>
                    <a:bodyPr/>
                    <a:lstStyle/>
                    <a:p>
                      <a:pPr algn="ctr"/>
                      <a:r>
                        <a:rPr lang="tr-TR" sz="1400" b="1" dirty="0" smtClean="0">
                          <a:latin typeface="Calibri" pitchFamily="34" charset="0"/>
                        </a:rPr>
                        <a:t>9</a:t>
                      </a:r>
                    </a:p>
                  </a:txBody>
                  <a:tcPr anchor="ct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dirty="0" smtClean="0">
                          <a:latin typeface="Calibri" pitchFamily="34" charset="0"/>
                        </a:rPr>
                        <a:t>Uzatma kabloların sınıfta kullanılmaması,  </a:t>
                      </a:r>
                    </a:p>
                    <a:p>
                      <a:pPr marL="0" marR="0" indent="0" algn="l" defTabSz="914400" rtl="0" eaLnBrk="1" fontAlgn="auto" latinLnBrk="0" hangingPunct="1">
                        <a:lnSpc>
                          <a:spcPct val="100000"/>
                        </a:lnSpc>
                        <a:spcBef>
                          <a:spcPts val="0"/>
                        </a:spcBef>
                        <a:spcAft>
                          <a:spcPts val="0"/>
                        </a:spcAft>
                        <a:buClrTx/>
                        <a:buSzTx/>
                        <a:buFontTx/>
                        <a:buNone/>
                        <a:tabLst/>
                        <a:defRPr/>
                      </a:pPr>
                      <a:r>
                        <a:rPr lang="tr-TR" sz="1800" b="0" dirty="0" smtClean="0">
                          <a:latin typeface="Calibri" pitchFamily="34" charset="0"/>
                        </a:rPr>
                        <a:t>Yeterli sıva altı priz</a:t>
                      </a:r>
                      <a:r>
                        <a:rPr lang="tr-TR" sz="1800" b="0" baseline="0" dirty="0" smtClean="0">
                          <a:latin typeface="Calibri" pitchFamily="34" charset="0"/>
                        </a:rPr>
                        <a:t> takılması,</a:t>
                      </a:r>
                      <a:endParaRPr lang="tr-TR" sz="1800" b="0" dirty="0" smtClean="0">
                        <a:latin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800" b="0" dirty="0" smtClean="0">
                          <a:latin typeface="Calibri" pitchFamily="34" charset="0"/>
                        </a:rPr>
                        <a:t>Eğer takılma riski, varsa kablo koruması kullanılması,</a:t>
                      </a:r>
                    </a:p>
                  </a:txBody>
                  <a:tcPr anchor="ct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dirty="0" smtClean="0">
                          <a:latin typeface="Calibri" pitchFamily="34" charset="0"/>
                        </a:rPr>
                        <a:t>2 Hafta</a:t>
                      </a:r>
                    </a:p>
                  </a:txBody>
                  <a:tcPr anchor="ctr">
                    <a:solidFill>
                      <a:schemeClr val="accent5">
                        <a:lumMod val="20000"/>
                        <a:lumOff val="80000"/>
                      </a:schemeClr>
                    </a:solidFill>
                  </a:tcPr>
                </a:tc>
              </a:tr>
              <a:tr h="1652191">
                <a:tc>
                  <a:txBody>
                    <a:bodyPr/>
                    <a:lstStyle/>
                    <a:p>
                      <a:r>
                        <a:rPr lang="tr-TR" sz="1400" b="1" dirty="0" smtClean="0">
                          <a:latin typeface="Calibri" pitchFamily="34" charset="0"/>
                        </a:rPr>
                        <a:t>Sıcak radyatörler /ısıtıcılar</a:t>
                      </a:r>
                      <a:endParaRPr lang="tr-TR" sz="1400" b="1" dirty="0">
                        <a:latin typeface="Calibri" pitchFamily="34" charset="0"/>
                      </a:endParaRPr>
                    </a:p>
                  </a:txBody>
                  <a:tcPr/>
                </a:tc>
                <a:tc>
                  <a:txBody>
                    <a:bodyPr/>
                    <a:lstStyle/>
                    <a:p>
                      <a:r>
                        <a:rPr lang="tr-TR" sz="1400" b="1" dirty="0" smtClean="0">
                          <a:latin typeface="Calibri" pitchFamily="34" charset="0"/>
                        </a:rPr>
                        <a:t>Yanma/yaralanma </a:t>
                      </a:r>
                      <a:endParaRPr lang="tr-TR" sz="1400" b="1" dirty="0">
                        <a:latin typeface="Calibri" pitchFamily="34" charset="0"/>
                      </a:endParaRPr>
                    </a:p>
                  </a:txBody>
                  <a:tcPr/>
                </a:tc>
                <a:tc>
                  <a:txBody>
                    <a:bodyPr/>
                    <a:lstStyle/>
                    <a:p>
                      <a:pPr algn="ctr"/>
                      <a:r>
                        <a:rPr lang="tr-TR" sz="1400" b="1" dirty="0" smtClean="0">
                          <a:latin typeface="Calibri" pitchFamily="34" charset="0"/>
                        </a:rPr>
                        <a:t>16</a:t>
                      </a:r>
                    </a:p>
                  </a:txBody>
                  <a:tcPr anchor="ctr">
                    <a:solidFill>
                      <a:srgbClr val="FF0000"/>
                    </a:solidFill>
                  </a:tcPr>
                </a:tc>
                <a:tc>
                  <a:txBody>
                    <a:bodyPr/>
                    <a:lstStyle/>
                    <a:p>
                      <a:r>
                        <a:rPr lang="tr-TR" sz="1800" b="0" dirty="0" smtClean="0">
                          <a:latin typeface="Calibri" pitchFamily="34" charset="0"/>
                        </a:rPr>
                        <a:t>Özellikle  okulunuzda  özürlü</a:t>
                      </a:r>
                      <a:r>
                        <a:rPr lang="tr-TR" sz="1800" b="0" baseline="0" dirty="0" smtClean="0">
                          <a:latin typeface="Calibri" pitchFamily="34" charset="0"/>
                        </a:rPr>
                        <a:t> </a:t>
                      </a:r>
                      <a:r>
                        <a:rPr lang="tr-TR" sz="1800" b="0" dirty="0" smtClean="0">
                          <a:latin typeface="Calibri" pitchFamily="34" charset="0"/>
                        </a:rPr>
                        <a:t>yardıma  muhtaç öğrenci  varsa  düşük  yüzey  ısısına  sahip radyatörlerin seçilmesi </a:t>
                      </a:r>
                    </a:p>
                    <a:p>
                      <a:r>
                        <a:rPr lang="tr-TR" sz="1800" b="0" dirty="0" smtClean="0">
                          <a:latin typeface="Calibri" pitchFamily="34" charset="0"/>
                        </a:rPr>
                        <a:t>Öğrencilere tavsiyelerde bulunulması </a:t>
                      </a:r>
                    </a:p>
                  </a:txBody>
                  <a:tcPr anchor="ctr">
                    <a:solidFill>
                      <a:schemeClr val="accent5">
                        <a:lumMod val="20000"/>
                        <a:lumOff val="80000"/>
                      </a:schemeClr>
                    </a:solidFill>
                  </a:tcPr>
                </a:tc>
                <a:tc>
                  <a:txBody>
                    <a:bodyPr/>
                    <a:lstStyle/>
                    <a:p>
                      <a:pPr algn="ctr"/>
                      <a:r>
                        <a:rPr lang="tr-TR" sz="1600" b="1" dirty="0" smtClean="0">
                          <a:latin typeface="Calibri" pitchFamily="34" charset="0"/>
                        </a:rPr>
                        <a:t>5 Gün</a:t>
                      </a:r>
                      <a:endParaRPr lang="tr-TR" sz="1600" b="1" dirty="0">
                        <a:latin typeface="Calibri" pitchFamily="34" charset="0"/>
                      </a:endParaRPr>
                    </a:p>
                  </a:txBody>
                  <a:tcPr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285404473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928670"/>
            <a:ext cx="8472518" cy="642942"/>
          </a:xfrm>
        </p:spPr>
        <p:txBody>
          <a:bodyPr>
            <a:noAutofit/>
          </a:bodyPr>
          <a:lstStyle/>
          <a:p>
            <a:pPr lvl="0"/>
            <a:r>
              <a:rPr lang="tr-TR" sz="2800" b="1" cap="all" dirty="0" smtClean="0">
                <a:effectLst>
                  <a:outerShdw blurRad="38100" dist="38100" dir="2700000" algn="tl">
                    <a:srgbClr val="000000">
                      <a:alpha val="43137"/>
                    </a:srgbClr>
                  </a:outerShdw>
                </a:effectLst>
                <a:latin typeface="Arial" pitchFamily="34" charset="0"/>
                <a:cs typeface="Arial" pitchFamily="34" charset="0"/>
              </a:rPr>
              <a:t>Risk Değerlendirme Analizi Yenilenmesi</a:t>
            </a:r>
            <a:r>
              <a:rPr lang="tr-TR" sz="2000" b="1" cap="all" dirty="0" smtClean="0">
                <a:latin typeface="Arial Black" pitchFamily="34" charset="0"/>
              </a:rPr>
              <a:t> </a:t>
            </a:r>
            <a:endParaRPr lang="tr-TR" sz="2400" dirty="0"/>
          </a:p>
        </p:txBody>
      </p:sp>
      <p:graphicFrame>
        <p:nvGraphicFramePr>
          <p:cNvPr id="7" name="6 İçerik Yer Tutucusu"/>
          <p:cNvGraphicFramePr>
            <a:graphicFrameLocks noGrp="1"/>
          </p:cNvGraphicFramePr>
          <p:nvPr>
            <p:ph idx="1"/>
            <p:extLst>
              <p:ext uri="{D42A27DB-BD31-4B8C-83A1-F6EECF244321}">
                <p14:modId xmlns:p14="http://schemas.microsoft.com/office/powerpoint/2010/main" val="957723185"/>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19306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Grup"/>
          <p:cNvGrpSpPr/>
          <p:nvPr/>
        </p:nvGrpSpPr>
        <p:grpSpPr>
          <a:xfrm>
            <a:off x="214282" y="1969243"/>
            <a:ext cx="8715436" cy="4674467"/>
            <a:chOff x="0" y="1254863"/>
            <a:chExt cx="9144000" cy="4674467"/>
          </a:xfrm>
        </p:grpSpPr>
        <p:pic>
          <p:nvPicPr>
            <p:cNvPr id="21506" name="Picture 2"/>
            <p:cNvPicPr>
              <a:picLocks noChangeAspect="1" noChangeArrowheads="1"/>
            </p:cNvPicPr>
            <p:nvPr/>
          </p:nvPicPr>
          <p:blipFill>
            <a:blip r:embed="rId2"/>
            <a:srcRect/>
            <a:stretch>
              <a:fillRect/>
            </a:stretch>
          </p:blipFill>
          <p:spPr bwMode="auto">
            <a:xfrm>
              <a:off x="0" y="1254863"/>
              <a:ext cx="9144000" cy="4674467"/>
            </a:xfrm>
            <a:prstGeom prst="rect">
              <a:avLst/>
            </a:prstGeom>
            <a:noFill/>
            <a:ln w="9525">
              <a:noFill/>
              <a:miter lim="800000"/>
              <a:headEnd/>
              <a:tailEnd/>
            </a:ln>
            <a:effectLst/>
          </p:spPr>
        </p:pic>
        <p:sp>
          <p:nvSpPr>
            <p:cNvPr id="7" name="6 Dikdörtgen"/>
            <p:cNvSpPr/>
            <p:nvPr/>
          </p:nvSpPr>
          <p:spPr>
            <a:xfrm>
              <a:off x="7345180" y="1500174"/>
              <a:ext cx="1655976" cy="461665"/>
            </a:xfrm>
            <a:prstGeom prst="rect">
              <a:avLst/>
            </a:prstGeom>
            <a:solidFill>
              <a:schemeClr val="bg1"/>
            </a:solidFill>
          </p:spPr>
          <p:txBody>
            <a:bodyPr wrap="square">
              <a:spAutoFit/>
            </a:bodyPr>
            <a:lstStyle/>
            <a:p>
              <a:r>
                <a:rPr lang="tr-TR" sz="2400" b="1" dirty="0" smtClean="0">
                  <a:solidFill>
                    <a:srgbClr val="FF0000"/>
                  </a:solidFill>
                  <a:latin typeface="Arial" pitchFamily="34" charset="0"/>
                  <a:ea typeface="Times New Roman" pitchFamily="18" charset="0"/>
                  <a:cs typeface="Arial" pitchFamily="34" charset="0"/>
                </a:rPr>
                <a:t>3.361 TL</a:t>
              </a:r>
              <a:endParaRPr lang="tr-TR" sz="2400" b="1" dirty="0">
                <a:solidFill>
                  <a:srgbClr val="FF0000"/>
                </a:solidFill>
              </a:endParaRPr>
            </a:p>
          </p:txBody>
        </p:sp>
        <p:sp>
          <p:nvSpPr>
            <p:cNvPr id="8" name="7 Dikdörtgen"/>
            <p:cNvSpPr/>
            <p:nvPr/>
          </p:nvSpPr>
          <p:spPr>
            <a:xfrm>
              <a:off x="7345180" y="2071678"/>
              <a:ext cx="1499016" cy="461665"/>
            </a:xfrm>
            <a:prstGeom prst="rect">
              <a:avLst/>
            </a:prstGeom>
            <a:solidFill>
              <a:schemeClr val="bg1"/>
            </a:solidFill>
          </p:spPr>
          <p:txBody>
            <a:bodyPr wrap="square">
              <a:spAutoFit/>
            </a:bodyPr>
            <a:lstStyle/>
            <a:p>
              <a:r>
                <a:rPr lang="tr-TR" sz="2400" b="1" dirty="0" smtClean="0">
                  <a:solidFill>
                    <a:srgbClr val="FF0000"/>
                  </a:solidFill>
                  <a:latin typeface="Arial" pitchFamily="34" charset="0"/>
                  <a:ea typeface="Times New Roman" pitchFamily="18" charset="0"/>
                  <a:cs typeface="Arial" pitchFamily="34" charset="0"/>
                </a:rPr>
                <a:t>5.041 TL</a:t>
              </a:r>
              <a:endParaRPr lang="tr-TR" sz="2400" b="1" dirty="0">
                <a:solidFill>
                  <a:srgbClr val="FF0000"/>
                </a:solidFill>
              </a:endParaRPr>
            </a:p>
          </p:txBody>
        </p:sp>
      </p:grpSp>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32</a:t>
            </a:fld>
            <a:endParaRPr lang="en-US"/>
          </a:p>
        </p:txBody>
      </p:sp>
      <p:sp>
        <p:nvSpPr>
          <p:cNvPr id="10" name="9 Dikdörtgen"/>
          <p:cNvSpPr/>
          <p:nvPr/>
        </p:nvSpPr>
        <p:spPr>
          <a:xfrm>
            <a:off x="214282" y="1000108"/>
            <a:ext cx="8786874" cy="1077218"/>
          </a:xfrm>
          <a:prstGeom prst="rect">
            <a:avLst/>
          </a:prstGeom>
        </p:spPr>
        <p:txBody>
          <a:bodyPr wrap="square">
            <a:spAutoFit/>
          </a:bodyPr>
          <a:lstStyle/>
          <a:p>
            <a:r>
              <a:rPr lang="tr-TR" sz="3200" b="1" dirty="0" smtClean="0">
                <a:latin typeface="Arial" pitchFamily="34" charset="0"/>
                <a:ea typeface="Times New Roman" pitchFamily="18" charset="0"/>
                <a:cs typeface="Arial" pitchFamily="34" charset="0"/>
              </a:rPr>
              <a:t>Risk değerlendirmesi yapmamanın ne kadar cezası var?</a:t>
            </a:r>
            <a:endParaRPr lang="tr-TR" sz="3200" dirty="0"/>
          </a:p>
        </p:txBody>
      </p:sp>
      <p:sp>
        <p:nvSpPr>
          <p:cNvPr id="11" name="Başlık 3"/>
          <p:cNvSpPr>
            <a:spLocks noGrp="1"/>
          </p:cNvSpPr>
          <p:nvPr>
            <p:ph type="title"/>
          </p:nvPr>
        </p:nvSpPr>
        <p:spPr>
          <a:xfrm>
            <a:off x="971600" y="0"/>
            <a:ext cx="7712968" cy="857232"/>
          </a:xfrm>
        </p:spPr>
        <p:txBody>
          <a:bodyPr anchor="ctr">
            <a:noAutofit/>
          </a:bodyPr>
          <a:lstStyle/>
          <a:p>
            <a:pPr algn="l"/>
            <a:r>
              <a:rPr lang="tr-TR" sz="4000" b="1" dirty="0" smtClean="0">
                <a:solidFill>
                  <a:schemeClr val="bg1"/>
                </a:solidFill>
                <a:ea typeface="Times New Roman"/>
              </a:rPr>
              <a:t>RİSK DEĞERLENDİRİLMESİ</a:t>
            </a:r>
            <a:endParaRPr lang="tr-TR" sz="4000" dirty="0" smtClean="0">
              <a:solidFill>
                <a:schemeClr val="bg1"/>
              </a:solidFill>
              <a:ea typeface="Times New Roman"/>
            </a:endParaRPr>
          </a:p>
        </p:txBody>
      </p:sp>
    </p:spTree>
    <p:extLst>
      <p:ext uri="{BB962C8B-B14F-4D97-AF65-F5344CB8AC3E}">
        <p14:creationId xmlns:p14="http://schemas.microsoft.com/office/powerpoint/2010/main" val="1472491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sz="3200" b="1" dirty="0" smtClean="0">
                <a:solidFill>
                  <a:srgbClr val="FF0000"/>
                </a:solidFill>
                <a:latin typeface="Castellar" pitchFamily="18" charset="0"/>
              </a:rPr>
              <a:t>Kanuna Hızlı Bakı</a:t>
            </a:r>
            <a:r>
              <a:rPr lang="tr-TR" sz="4800" b="1" dirty="0" smtClean="0">
                <a:solidFill>
                  <a:srgbClr val="FF0000"/>
                </a:solidFill>
                <a:latin typeface="Castellar" pitchFamily="18" charset="0"/>
              </a:rPr>
              <a:t>ş</a:t>
            </a:r>
            <a:endParaRPr lang="tr-TR" sz="3200" dirty="0"/>
          </a:p>
        </p:txBody>
      </p:sp>
      <p:sp>
        <p:nvSpPr>
          <p:cNvPr id="3" name="2 İçerik Yer Tutucusu"/>
          <p:cNvSpPr>
            <a:spLocks noGrp="1"/>
          </p:cNvSpPr>
          <p:nvPr>
            <p:ph idx="1"/>
          </p:nvPr>
        </p:nvSpPr>
        <p:spPr/>
        <p:txBody>
          <a:bodyPr>
            <a:normAutofit/>
          </a:bodyPr>
          <a:lstStyle/>
          <a:p>
            <a:pPr>
              <a:lnSpc>
                <a:spcPct val="150000"/>
              </a:lnSpc>
              <a:buClr>
                <a:schemeClr val="accent6"/>
              </a:buClr>
              <a:buFont typeface="Wingdings" pitchFamily="2" charset="2"/>
              <a:buChar char="v"/>
            </a:pPr>
            <a:r>
              <a:rPr lang="tr-TR" sz="2400" dirty="0" smtClean="0">
                <a:latin typeface="Arial Black" pitchFamily="34" charset="0"/>
              </a:rPr>
              <a:t>Bütün işyerlerinde iş güvenliği uzmanı, işyeri hekimi gibi uzman personel görev yapacak.</a:t>
            </a:r>
          </a:p>
          <a:p>
            <a:pPr>
              <a:lnSpc>
                <a:spcPct val="150000"/>
              </a:lnSpc>
              <a:buClr>
                <a:schemeClr val="accent6"/>
              </a:buClr>
              <a:buNone/>
            </a:pPr>
            <a:endParaRPr lang="tr-TR" sz="2400" dirty="0" smtClean="0">
              <a:latin typeface="Arial Black" pitchFamily="34" charset="0"/>
            </a:endParaRPr>
          </a:p>
          <a:p>
            <a:pPr>
              <a:lnSpc>
                <a:spcPct val="150000"/>
              </a:lnSpc>
              <a:buClr>
                <a:schemeClr val="accent6"/>
              </a:buClr>
              <a:buFont typeface="Wingdings" pitchFamily="2" charset="2"/>
              <a:buChar char="v"/>
            </a:pPr>
            <a:r>
              <a:rPr lang="tr-TR" sz="2400" dirty="0" smtClean="0">
                <a:latin typeface="Arial Black" pitchFamily="34" charset="0"/>
              </a:rPr>
              <a:t>İşverenler ortak sağlık ve güvenlik birimlerinden hizmet alabilecek.</a:t>
            </a:r>
          </a:p>
        </p:txBody>
      </p:sp>
    </p:spTree>
    <p:extLst>
      <p:ext uri="{BB962C8B-B14F-4D97-AF65-F5344CB8AC3E}">
        <p14:creationId xmlns:p14="http://schemas.microsoft.com/office/powerpoint/2010/main" val="2287976357"/>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b="1" dirty="0" smtClean="0">
                <a:solidFill>
                  <a:srgbClr val="FF0000"/>
                </a:solidFill>
                <a:latin typeface="Castellar" pitchFamily="18" charset="0"/>
              </a:rPr>
              <a:t>Kanuna Hızlı Bakı</a:t>
            </a:r>
            <a:r>
              <a:rPr lang="tr-TR" sz="4800" b="1" dirty="0" smtClean="0">
                <a:solidFill>
                  <a:srgbClr val="FF0000"/>
                </a:solidFill>
                <a:latin typeface="Castellar" pitchFamily="18" charset="0"/>
              </a:rPr>
              <a:t>ş</a:t>
            </a:r>
            <a:endParaRPr lang="tr-TR" sz="3200" dirty="0">
              <a:latin typeface="Comic Sans MS" pitchFamily="66" charset="0"/>
            </a:endParaRPr>
          </a:p>
        </p:txBody>
      </p:sp>
      <p:sp>
        <p:nvSpPr>
          <p:cNvPr id="3" name="2 İçerik Yer Tutucusu"/>
          <p:cNvSpPr>
            <a:spLocks noGrp="1"/>
          </p:cNvSpPr>
          <p:nvPr>
            <p:ph idx="1"/>
          </p:nvPr>
        </p:nvSpPr>
        <p:spPr>
          <a:xfrm>
            <a:off x="457200" y="1196752"/>
            <a:ext cx="8229600" cy="5400600"/>
          </a:xfrm>
        </p:spPr>
        <p:txBody>
          <a:bodyPr>
            <a:normAutofit/>
          </a:bodyPr>
          <a:lstStyle/>
          <a:p>
            <a:pPr>
              <a:lnSpc>
                <a:spcPct val="160000"/>
              </a:lnSpc>
              <a:buClr>
                <a:schemeClr val="accent6"/>
              </a:buClr>
              <a:buFont typeface="Wingdings" pitchFamily="2" charset="2"/>
              <a:buChar char="v"/>
            </a:pPr>
            <a:r>
              <a:rPr lang="tr-TR" sz="2400" dirty="0" smtClean="0">
                <a:latin typeface="Arial Black" pitchFamily="34" charset="0"/>
              </a:rPr>
              <a:t>İş kazaları ve meslek hastalıklarının kayıtları daha etkin ve güncel hale getirilecek.</a:t>
            </a:r>
          </a:p>
          <a:p>
            <a:pPr>
              <a:lnSpc>
                <a:spcPct val="160000"/>
              </a:lnSpc>
              <a:buClr>
                <a:schemeClr val="accent6"/>
              </a:buClr>
              <a:buFont typeface="Wingdings" pitchFamily="2" charset="2"/>
              <a:buChar char="v"/>
            </a:pPr>
            <a:r>
              <a:rPr lang="tr-TR" sz="2400" dirty="0" smtClean="0">
                <a:latin typeface="Arial Black" pitchFamily="34" charset="0"/>
              </a:rPr>
              <a:t>Elli ve daha fazla çalışanın bulunduğu tüm işyerlerinde iş sağlığı ve güvenliği kurulu oluşturulacak.</a:t>
            </a:r>
          </a:p>
          <a:p>
            <a:pPr>
              <a:lnSpc>
                <a:spcPct val="160000"/>
              </a:lnSpc>
              <a:buClr>
                <a:schemeClr val="accent6"/>
              </a:buClr>
              <a:buFont typeface="Wingdings" pitchFamily="2" charset="2"/>
              <a:buChar char="v"/>
            </a:pPr>
            <a:r>
              <a:rPr lang="tr-TR" sz="2400" dirty="0" smtClean="0">
                <a:latin typeface="Arial Black" pitchFamily="34" charset="0"/>
              </a:rPr>
              <a:t>İş kazalarını ve meslek hastalıklarını önleme adına önceden risk değerlendirmesi yapılacak</a:t>
            </a:r>
          </a:p>
          <a:p>
            <a:pPr>
              <a:lnSpc>
                <a:spcPct val="160000"/>
              </a:lnSpc>
              <a:buClr>
                <a:schemeClr val="accent6"/>
              </a:buClr>
              <a:buFont typeface="Wingdings" pitchFamily="2" charset="2"/>
              <a:buChar char="v"/>
            </a:pPr>
            <a:r>
              <a:rPr lang="tr-TR" sz="2400" dirty="0" smtClean="0">
                <a:latin typeface="Arial Black" pitchFamily="34" charset="0"/>
              </a:rPr>
              <a:t>İşyerlerinde acil durum planları hazırlanacak.</a:t>
            </a:r>
          </a:p>
        </p:txBody>
      </p:sp>
    </p:spTree>
    <p:extLst>
      <p:ext uri="{BB962C8B-B14F-4D97-AF65-F5344CB8AC3E}">
        <p14:creationId xmlns:p14="http://schemas.microsoft.com/office/powerpoint/2010/main" val="3501759393"/>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b="1" dirty="0" smtClean="0">
                <a:solidFill>
                  <a:srgbClr val="FF0000"/>
                </a:solidFill>
                <a:latin typeface="Castellar" pitchFamily="18" charset="0"/>
              </a:rPr>
              <a:t>Kanuna Hızlı Bakı</a:t>
            </a:r>
            <a:r>
              <a:rPr lang="tr-TR" sz="4800" b="1" dirty="0" smtClean="0">
                <a:solidFill>
                  <a:srgbClr val="FF0000"/>
                </a:solidFill>
                <a:latin typeface="Castellar" pitchFamily="18" charset="0"/>
              </a:rPr>
              <a:t>ş</a:t>
            </a:r>
            <a:endParaRPr lang="tr-TR" sz="3200" dirty="0"/>
          </a:p>
        </p:txBody>
      </p:sp>
      <p:sp>
        <p:nvSpPr>
          <p:cNvPr id="3" name="2 İçerik Yer Tutucusu"/>
          <p:cNvSpPr>
            <a:spLocks noGrp="1"/>
          </p:cNvSpPr>
          <p:nvPr>
            <p:ph idx="1"/>
          </p:nvPr>
        </p:nvSpPr>
        <p:spPr/>
        <p:txBody>
          <a:bodyPr>
            <a:normAutofit/>
          </a:bodyPr>
          <a:lstStyle/>
          <a:p>
            <a:pPr>
              <a:lnSpc>
                <a:spcPct val="150000"/>
              </a:lnSpc>
              <a:buClr>
                <a:schemeClr val="accent6"/>
              </a:buClr>
              <a:buFont typeface="Wingdings" pitchFamily="2" charset="2"/>
              <a:buChar char="v"/>
            </a:pPr>
            <a:r>
              <a:rPr lang="tr-TR" sz="2400" dirty="0" smtClean="0">
                <a:latin typeface="Arial Black" pitchFamily="34" charset="0"/>
              </a:rPr>
              <a:t>Çalışanlar işyerlerindeki iş sağlığı ve güvenliği faaliyetlerine aktif katılım sağlayacak.</a:t>
            </a:r>
          </a:p>
          <a:p>
            <a:pPr>
              <a:lnSpc>
                <a:spcPct val="150000"/>
              </a:lnSpc>
              <a:buClr>
                <a:schemeClr val="accent6"/>
              </a:buClr>
              <a:buFont typeface="Wingdings" pitchFamily="2" charset="2"/>
              <a:buChar char="v"/>
            </a:pPr>
            <a:r>
              <a:rPr lang="tr-TR" sz="2400" dirty="0" smtClean="0">
                <a:latin typeface="Arial Black" pitchFamily="34" charset="0"/>
              </a:rPr>
              <a:t>Kanunun uygulanmasını kolaylaştırmak için etkin idari yaptırım uygulanacak.</a:t>
            </a:r>
            <a:endParaRPr lang="tr-TR" sz="2400" dirty="0">
              <a:latin typeface="Arial Black" pitchFamily="34" charset="0"/>
            </a:endParaRPr>
          </a:p>
        </p:txBody>
      </p:sp>
    </p:spTree>
    <p:extLst>
      <p:ext uri="{BB962C8B-B14F-4D97-AF65-F5344CB8AC3E}">
        <p14:creationId xmlns:p14="http://schemas.microsoft.com/office/powerpoint/2010/main" val="1193809856"/>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7</a:t>
            </a:fld>
            <a:endParaRPr lang="en-US"/>
          </a:p>
        </p:txBody>
      </p:sp>
      <p:sp>
        <p:nvSpPr>
          <p:cNvPr id="9" name="8 Dikdörtgen"/>
          <p:cNvSpPr/>
          <p:nvPr/>
        </p:nvSpPr>
        <p:spPr>
          <a:xfrm>
            <a:off x="214282" y="1214422"/>
            <a:ext cx="8643998" cy="523220"/>
          </a:xfrm>
          <a:prstGeom prst="rect">
            <a:avLst/>
          </a:prstGeom>
        </p:spPr>
        <p:txBody>
          <a:bodyPr wrap="square">
            <a:spAutoFit/>
          </a:bodyPr>
          <a:lstStyle/>
          <a:p>
            <a:r>
              <a:rPr lang="tr-TR" sz="2800" b="1" dirty="0" smtClean="0"/>
              <a:t>Milli Eğitim Bakanlığı 2014/16 Sayılı Genelge</a:t>
            </a:r>
            <a:endParaRPr lang="tr-TR" sz="2800" b="1" dirty="0"/>
          </a:p>
        </p:txBody>
      </p:sp>
      <p:sp>
        <p:nvSpPr>
          <p:cNvPr id="7" name="6 Dikdörtgen"/>
          <p:cNvSpPr/>
          <p:nvPr/>
        </p:nvSpPr>
        <p:spPr>
          <a:xfrm>
            <a:off x="214282" y="1714488"/>
            <a:ext cx="8715436" cy="3785652"/>
          </a:xfrm>
          <a:prstGeom prst="rect">
            <a:avLst/>
          </a:prstGeom>
          <a:solidFill>
            <a:schemeClr val="tx2">
              <a:lumMod val="20000"/>
              <a:lumOff val="80000"/>
            </a:schemeClr>
          </a:solidFill>
        </p:spPr>
        <p:txBody>
          <a:bodyPr wrap="square">
            <a:spAutoFit/>
          </a:bodyPr>
          <a:lstStyle/>
          <a:p>
            <a:pPr algn="just"/>
            <a:r>
              <a:rPr lang="tr-TR" sz="2400" dirty="0" smtClean="0"/>
              <a:t>	1 - İş Sağlığı ye Güvenliği Hizmetleri Yönetmeliği'nin 10'ncu maddesi gereğince; Bakanlık Merkez teşkilatında ve </a:t>
            </a:r>
            <a:r>
              <a:rPr lang="tr-TR" sz="2400" b="1" u="sng" dirty="0" smtClean="0">
                <a:solidFill>
                  <a:srgbClr val="FF0000"/>
                </a:solidFill>
              </a:rPr>
              <a:t>81 İl Milli Eğitim Müdürlüklerinde en az bir adet İşyeri Sağlık ve Güvenlik Birimi (İSGB) oluşturulacaktır.</a:t>
            </a:r>
            <a:r>
              <a:rPr lang="tr-TR" sz="2400" b="1" dirty="0" smtClean="0"/>
              <a:t> </a:t>
            </a:r>
            <a:r>
              <a:rPr lang="tr-TR" sz="2400" dirty="0" err="1" smtClean="0"/>
              <a:t>İSGB'ler</a:t>
            </a:r>
            <a:r>
              <a:rPr lang="tr-TR" sz="2400" dirty="0" smtClean="0"/>
              <a:t> ilgili mevzuatta belirtilen esas ye usuller çerçevesinde; merkez ve taşra teşkilatı birimlerinde ISG uygulamalarının etkili ve verimli olması, birimler arası koordinasyonun sağlanması, uygulamalarda birlikteliğin sağlanması, Merkez ve İl'lerde </a:t>
            </a:r>
            <a:r>
              <a:rPr lang="tr-TR" sz="2400" dirty="0" err="1" smtClean="0"/>
              <a:t>İSGB'nin</a:t>
            </a:r>
            <a:r>
              <a:rPr lang="tr-TR" sz="2400" dirty="0" smtClean="0"/>
              <a:t> sorumluluk alanı içinde çalışma ortamlarında sağlık  ve güvenlik açısından gerekli tedbirlerin alınması için, izleme ve değerlendirilme çalışmalarını sürdürecektir. </a:t>
            </a:r>
            <a:endParaRPr lang="tr-TR" sz="2400" dirty="0"/>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
        <p:nvSpPr>
          <p:cNvPr id="11" name="10 Dikdörtgen"/>
          <p:cNvSpPr/>
          <p:nvPr/>
        </p:nvSpPr>
        <p:spPr>
          <a:xfrm>
            <a:off x="285720" y="5643578"/>
            <a:ext cx="8572560" cy="954107"/>
          </a:xfrm>
          <a:prstGeom prst="rect">
            <a:avLst/>
          </a:prstGeom>
          <a:solidFill>
            <a:srgbClr val="FFFF00"/>
          </a:solidFill>
        </p:spPr>
        <p:txBody>
          <a:bodyPr wrap="square">
            <a:spAutoFit/>
          </a:bodyPr>
          <a:lstStyle/>
          <a:p>
            <a:pPr algn="ctr"/>
            <a:r>
              <a:rPr lang="tr-TR" sz="2800" b="1" dirty="0" smtClean="0">
                <a:solidFill>
                  <a:srgbClr val="FF0000"/>
                </a:solidFill>
              </a:rPr>
              <a:t>İl Milli Eğitim Müdürlüğü tarafından </a:t>
            </a:r>
          </a:p>
          <a:p>
            <a:pPr algn="ctr"/>
            <a:r>
              <a:rPr lang="tr-TR" sz="2800" b="1" dirty="0" smtClean="0">
                <a:solidFill>
                  <a:srgbClr val="FF0000"/>
                </a:solidFill>
              </a:rPr>
              <a:t>en az 1 adet oluşturulacak</a:t>
            </a:r>
            <a:endParaRPr lang="tr-TR" sz="2800" b="1" dirty="0">
              <a:solidFill>
                <a:srgbClr val="FF0000"/>
              </a:solidFill>
            </a:endParaRPr>
          </a:p>
        </p:txBody>
      </p:sp>
      <p:sp>
        <p:nvSpPr>
          <p:cNvPr id="10" name="9 Dikdörtgen"/>
          <p:cNvSpPr/>
          <p:nvPr/>
        </p:nvSpPr>
        <p:spPr>
          <a:xfrm>
            <a:off x="428596" y="642918"/>
            <a:ext cx="5888022" cy="523220"/>
          </a:xfrm>
          <a:prstGeom prst="rect">
            <a:avLst/>
          </a:prstGeom>
        </p:spPr>
        <p:txBody>
          <a:bodyPr wrap="none">
            <a:spAutoFit/>
          </a:bodyPr>
          <a:lstStyle/>
          <a:p>
            <a:pPr algn="just"/>
            <a:r>
              <a:rPr lang="tr-TR" sz="2800" b="1" dirty="0" smtClean="0"/>
              <a:t>İşyeri Sağlık  ve Güvenlik  Birimi (İSGB)</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8</a:t>
            </a:fld>
            <a:endParaRPr lang="tr-TR"/>
          </a:p>
        </p:txBody>
      </p:sp>
      <p:graphicFrame>
        <p:nvGraphicFramePr>
          <p:cNvPr id="9" name="8 Diyagram"/>
          <p:cNvGraphicFramePr/>
          <p:nvPr>
            <p:extLst>
              <p:ext uri="{D42A27DB-BD31-4B8C-83A1-F6EECF244321}">
                <p14:modId xmlns:p14="http://schemas.microsoft.com/office/powerpoint/2010/main" val="4145472656"/>
              </p:ext>
            </p:extLst>
          </p:nvPr>
        </p:nvGraphicFramePr>
        <p:xfrm>
          <a:off x="142844" y="2143116"/>
          <a:ext cx="8786874" cy="3879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142844" y="884238"/>
            <a:ext cx="8786874" cy="1187440"/>
          </a:xfrm>
        </p:spPr>
        <p:txBody>
          <a:bodyPr>
            <a:normAutofit fontScale="90000"/>
          </a:bodyPr>
          <a:lstStyle/>
          <a:p>
            <a:pPr eaLnBrk="1" hangingPunct="1"/>
            <a:r>
              <a:rPr lang="es-ES" sz="3200" b="1" dirty="0" smtClean="0"/>
              <a:t>28532 Say</a:t>
            </a:r>
            <a:r>
              <a:rPr lang="tr-TR" sz="3200" b="1" dirty="0" smtClean="0"/>
              <a:t>ı</a:t>
            </a:r>
            <a:r>
              <a:rPr lang="es-ES" sz="3200" b="1" dirty="0" smtClean="0"/>
              <a:t> ve 18 Ocak 2013 Tarihli </a:t>
            </a:r>
            <a:br>
              <a:rPr lang="es-ES" sz="3200" b="1" dirty="0" smtClean="0"/>
            </a:br>
            <a:r>
              <a:rPr lang="en-GB" sz="3200" b="1" dirty="0" err="1" smtClean="0"/>
              <a:t>İş</a:t>
            </a:r>
            <a:r>
              <a:rPr lang="en-GB" sz="3200" b="1" dirty="0" smtClean="0"/>
              <a:t> </a:t>
            </a:r>
            <a:r>
              <a:rPr lang="en-GB" sz="3200" b="1" dirty="0" err="1" smtClean="0"/>
              <a:t>Sağlığı</a:t>
            </a:r>
            <a:r>
              <a:rPr lang="en-GB" sz="3200" b="1" dirty="0" smtClean="0"/>
              <a:t> </a:t>
            </a:r>
            <a:r>
              <a:rPr lang="en-GB" sz="3200" b="1" dirty="0" err="1" smtClean="0"/>
              <a:t>ve</a:t>
            </a:r>
            <a:r>
              <a:rPr lang="en-GB" sz="3200" b="1" dirty="0" smtClean="0"/>
              <a:t> </a:t>
            </a:r>
            <a:r>
              <a:rPr lang="en-GB" sz="3200" b="1" dirty="0" err="1" smtClean="0"/>
              <a:t>Güvenliği</a:t>
            </a:r>
            <a:r>
              <a:rPr lang="en-GB" sz="3200" b="1" dirty="0" smtClean="0"/>
              <a:t> </a:t>
            </a:r>
            <a:r>
              <a:rPr lang="en-GB" sz="3200" b="1" dirty="0" err="1" smtClean="0"/>
              <a:t>Kurulları</a:t>
            </a:r>
            <a:r>
              <a:rPr lang="en-GB" sz="3200" b="1" dirty="0" smtClean="0"/>
              <a:t> </a:t>
            </a:r>
            <a:r>
              <a:rPr lang="tr-TR" sz="3200" b="1" dirty="0" smtClean="0"/>
              <a:t>H</a:t>
            </a:r>
            <a:r>
              <a:rPr lang="en-GB" sz="3200" b="1" dirty="0" err="1" smtClean="0"/>
              <a:t>akkında</a:t>
            </a:r>
            <a:r>
              <a:rPr lang="en-GB" sz="3200" b="1" dirty="0" smtClean="0"/>
              <a:t> </a:t>
            </a:r>
            <a:r>
              <a:rPr lang="en-GB" sz="3200" b="1" dirty="0" err="1" smtClean="0"/>
              <a:t>Yönetmelik</a:t>
            </a:r>
            <a:r>
              <a:rPr lang="en-GB" sz="3200" b="1" dirty="0" smtClean="0"/>
              <a:t> </a:t>
            </a:r>
          </a:p>
        </p:txBody>
      </p:sp>
      <p:sp>
        <p:nvSpPr>
          <p:cNvPr id="8"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9</a:t>
            </a:fld>
            <a:endParaRPr lang="en-US"/>
          </a:p>
        </p:txBody>
      </p:sp>
      <p:sp>
        <p:nvSpPr>
          <p:cNvPr id="9" name="8 Dikdörtgen"/>
          <p:cNvSpPr/>
          <p:nvPr/>
        </p:nvSpPr>
        <p:spPr>
          <a:xfrm>
            <a:off x="214282" y="1071546"/>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7" name="6 Dikdörtgen"/>
          <p:cNvSpPr/>
          <p:nvPr/>
        </p:nvSpPr>
        <p:spPr>
          <a:xfrm>
            <a:off x="214282" y="1714488"/>
            <a:ext cx="8715436" cy="4893647"/>
          </a:xfrm>
          <a:prstGeom prst="rect">
            <a:avLst/>
          </a:prstGeom>
          <a:solidFill>
            <a:schemeClr val="tx2">
              <a:lumMod val="20000"/>
              <a:lumOff val="80000"/>
            </a:schemeClr>
          </a:solidFill>
        </p:spPr>
        <p:txBody>
          <a:bodyPr wrap="square">
            <a:spAutoFit/>
          </a:bodyPr>
          <a:lstStyle/>
          <a:p>
            <a:pPr algn="just"/>
            <a:r>
              <a:rPr lang="tr-TR" sz="2400" b="1" dirty="0" smtClean="0"/>
              <a:t>3- </a:t>
            </a:r>
            <a:r>
              <a:rPr lang="tr-TR" sz="2400" b="1" dirty="0" smtClean="0">
                <a:solidFill>
                  <a:srgbClr val="FF0000"/>
                </a:solidFill>
              </a:rPr>
              <a:t>50 ve daha fazla çalışanın bulunduğu</a:t>
            </a:r>
            <a:r>
              <a:rPr lang="tr-TR" sz="2400" dirty="0" smtClean="0"/>
              <a:t> Bakanlığımız Merkez ve Taşra Teşkilatı, </a:t>
            </a:r>
            <a:r>
              <a:rPr lang="tr-TR" sz="2400" b="1" dirty="0" smtClean="0">
                <a:solidFill>
                  <a:srgbClr val="FF0000"/>
                </a:solidFill>
              </a:rPr>
              <a:t>okul ve kurumlarında,</a:t>
            </a:r>
            <a:r>
              <a:rPr lang="tr-TR" sz="2400" dirty="0" smtClean="0">
                <a:solidFill>
                  <a:srgbClr val="FF0000"/>
                </a:solidFill>
              </a:rPr>
              <a:t> </a:t>
            </a:r>
            <a:r>
              <a:rPr lang="tr-TR" sz="2400" dirty="0" smtClean="0"/>
              <a:t>İş Sağlığı ve Güvenliği Kurulları Hakkında Yönetmelik çerçevesinde </a:t>
            </a:r>
            <a:r>
              <a:rPr lang="tr-TR" sz="2400" b="1" u="sng" dirty="0" smtClean="0">
                <a:solidFill>
                  <a:srgbClr val="FF0000"/>
                </a:solidFill>
              </a:rPr>
              <a:t>İşyeri Sağlık ve Güvenlik Kurulu oluşturulacaktır.</a:t>
            </a:r>
            <a:r>
              <a:rPr lang="tr-TR" sz="2400" dirty="0" smtClean="0">
                <a:solidFill>
                  <a:srgbClr val="FF0000"/>
                </a:solidFill>
              </a:rPr>
              <a:t> </a:t>
            </a:r>
            <a:r>
              <a:rPr lang="tr-TR" sz="2400" b="1" u="sng" dirty="0" smtClean="0">
                <a:solidFill>
                  <a:schemeClr val="accent3">
                    <a:lumMod val="50000"/>
                  </a:schemeClr>
                </a:solidFill>
              </a:rPr>
              <a:t>Kurulun başkanı </a:t>
            </a:r>
            <a:r>
              <a:rPr lang="tr-TR" sz="2400" dirty="0" smtClean="0">
                <a:solidFill>
                  <a:schemeClr val="accent3">
                    <a:lumMod val="50000"/>
                  </a:schemeClr>
                </a:solidFill>
              </a:rPr>
              <a:t>merkez teşkilatında; İşveren vekili sıfatı ile</a:t>
            </a:r>
            <a:r>
              <a:rPr lang="tr-TR" sz="2400" dirty="0" smtClean="0"/>
              <a:t> Müstear Yardımcısı, taşra teşkilatında; İl Milli Eğitim Müdür Yardımcısı, </a:t>
            </a:r>
            <a:r>
              <a:rPr lang="tr-TR" sz="2400" b="1" u="sng" dirty="0" smtClean="0">
                <a:solidFill>
                  <a:schemeClr val="accent3">
                    <a:lumMod val="50000"/>
                  </a:schemeClr>
                </a:solidFill>
              </a:rPr>
              <a:t>okul ve kurumlarda Okul Müdürü, merkez müdürü, kurum amiridir. </a:t>
            </a:r>
          </a:p>
          <a:p>
            <a:pPr algn="just"/>
            <a:r>
              <a:rPr lang="tr-TR" sz="2400" dirty="0" smtClean="0"/>
              <a:t>	Bakanlığımız merkez teşkilatında iş güvenliği uzmanı atanıncaya kadar, </a:t>
            </a:r>
            <a:r>
              <a:rPr lang="tr-TR" sz="2400" b="1" u="sng" dirty="0" smtClean="0">
                <a:solidFill>
                  <a:schemeClr val="accent3">
                    <a:lumMod val="50000"/>
                  </a:schemeClr>
                </a:solidFill>
              </a:rPr>
              <a:t>kurulun sekretaryası </a:t>
            </a:r>
            <a:r>
              <a:rPr lang="tr-TR" sz="2400" dirty="0" smtClean="0"/>
              <a:t>İnsan Kaynakları Genel Müdürlüğü ilgili daire başkanlığı,  taşra  teşkilatında İl Milli Eğitim Müdürlüklerindeki İnsan Kaynakları biriminden sorumlu Milli Eğitim Müdür Yardımcısı veya Şube Müdürleri, </a:t>
            </a:r>
            <a:r>
              <a:rPr lang="tr-TR" sz="2400" b="1" u="sng" dirty="0" smtClean="0">
                <a:solidFill>
                  <a:schemeClr val="accent3">
                    <a:lumMod val="50000"/>
                  </a:schemeClr>
                </a:solidFill>
              </a:rPr>
              <a:t>okul ve kurumlarda ise, Müdür başyardımcısı veya müdür yardımcıları tarafından yürütülür. </a:t>
            </a:r>
            <a:endParaRPr lang="tr-TR" sz="2400" b="1" u="sng" dirty="0">
              <a:solidFill>
                <a:schemeClr val="accent3">
                  <a:lumMod val="50000"/>
                </a:schemeClr>
              </a:solidFill>
            </a:endParaRP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TotalTime>
  <Words>1825</Words>
  <Application>Microsoft Office PowerPoint</Application>
  <PresentationFormat>Ekran Gösterisi (4:3)</PresentationFormat>
  <Paragraphs>556</Paragraphs>
  <Slides>32</Slides>
  <Notes>3</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PowerPoint Sunusu</vt:lpstr>
      <vt:lpstr>Kanuna Hızlı Bakış</vt:lpstr>
      <vt:lpstr>İşyerleri Tehlike Sınıfları</vt:lpstr>
      <vt:lpstr>Kanuna Hızlı Bakış</vt:lpstr>
      <vt:lpstr>Kanuna Hızlı Bakış</vt:lpstr>
      <vt:lpstr>Kanuna Hızlı Bakış</vt:lpstr>
      <vt:lpstr>İŞ SAĞLIĞI VE İŞ GÜVENLİĞİ KURULU</vt:lpstr>
      <vt:lpstr>28532 Sayı ve 18 Ocak 2013 Tarihli  İş Sağlığı ve Güvenliği Kurulları Hakkında Yönetmelik </vt:lpstr>
      <vt:lpstr>İŞ SAĞLIĞI VE İŞ GÜVENLİĞİ KURULU</vt:lpstr>
      <vt:lpstr>PowerPoint Sunusu</vt:lpstr>
      <vt:lpstr>ÇALIŞAN TEMSİLCİSİ</vt:lpstr>
      <vt:lpstr>8. Madde: İSG Kurulunun Görevleri  (1)</vt:lpstr>
      <vt:lpstr>8. Madde: İSG Kurulunun Görevleri  (2)</vt:lpstr>
      <vt:lpstr>9. Madde: Çalışma Usulleri</vt:lpstr>
      <vt:lpstr>9. Madde: Çalışma Usulleri</vt:lpstr>
      <vt:lpstr>PowerPoint Sunusu</vt:lpstr>
      <vt:lpstr>PowerPoint Sunusu</vt:lpstr>
      <vt:lpstr>PowerPoint Sunusu</vt:lpstr>
      <vt:lpstr>PowerPoint Sunusu</vt:lpstr>
      <vt:lpstr>PowerPoint Sunusu</vt:lpstr>
      <vt:lpstr>RİSK DEĞERLENDİRİLMESİ</vt:lpstr>
      <vt:lpstr>RİSK DEĞERLENDİRİLMESİ</vt:lpstr>
      <vt:lpstr>  </vt:lpstr>
      <vt:lpstr>PowerPoint Sunusu</vt:lpstr>
      <vt:lpstr>PowerPoint Sunusu</vt:lpstr>
      <vt:lpstr>PowerPoint Sunusu</vt:lpstr>
      <vt:lpstr>PowerPoint Sunusu</vt:lpstr>
      <vt:lpstr>PowerPoint Sunusu</vt:lpstr>
      <vt:lpstr>PowerPoint Sunusu</vt:lpstr>
      <vt:lpstr>PowerPoint Sunusu</vt:lpstr>
      <vt:lpstr>Risk Değerlendirme Analizi Yenilenmesi </vt:lpstr>
      <vt:lpstr>RİSK DEĞERLENDİRİLMESİ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SAĞLIĞI VE İŞ GÜVENLİĞİ KURULU</dc:title>
  <dc:creator>eXPeR</dc:creator>
  <cp:lastModifiedBy>Murat GÖKCE</cp:lastModifiedBy>
  <cp:revision>41</cp:revision>
  <dcterms:created xsi:type="dcterms:W3CDTF">2015-11-30T21:39:34Z</dcterms:created>
  <dcterms:modified xsi:type="dcterms:W3CDTF">2015-12-17T06:54:57Z</dcterms:modified>
</cp:coreProperties>
</file>